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5" r:id="rId3"/>
    <p:sldId id="274" r:id="rId4"/>
    <p:sldId id="276" r:id="rId5"/>
    <p:sldId id="277" r:id="rId6"/>
    <p:sldId id="278" r:id="rId7"/>
    <p:sldId id="279" r:id="rId8"/>
    <p:sldId id="280" r:id="rId9"/>
    <p:sldId id="263" r:id="rId10"/>
    <p:sldId id="259" r:id="rId11"/>
    <p:sldId id="272" r:id="rId12"/>
    <p:sldId id="260" r:id="rId13"/>
    <p:sldId id="261" r:id="rId14"/>
    <p:sldId id="265" r:id="rId15"/>
    <p:sldId id="264" r:id="rId16"/>
    <p:sldId id="271" r:id="rId17"/>
    <p:sldId id="269" r:id="rId18"/>
    <p:sldId id="266" r:id="rId19"/>
    <p:sldId id="270" r:id="rId20"/>
    <p:sldId id="267" r:id="rId21"/>
    <p:sldId id="268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00"/>
    <a:srgbClr val="FFFFFF"/>
    <a:srgbClr val="9933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E7D3-D477-4C68-80CD-CC1A04286EBD}" type="datetimeFigureOut">
              <a:rPr lang="uk-UA" smtClean="0"/>
              <a:pPr/>
              <a:t>25.09.2019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325B-2ADA-458D-A06B-866BA6052B3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E7D3-D477-4C68-80CD-CC1A04286EBD}" type="datetimeFigureOut">
              <a:rPr lang="uk-UA" smtClean="0"/>
              <a:pPr/>
              <a:t>25.09.2019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325B-2ADA-458D-A06B-866BA6052B3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E7D3-D477-4C68-80CD-CC1A04286EBD}" type="datetimeFigureOut">
              <a:rPr lang="uk-UA" smtClean="0"/>
              <a:pPr/>
              <a:t>25.09.2019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325B-2ADA-458D-A06B-866BA6052B3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E7D3-D477-4C68-80CD-CC1A04286EBD}" type="datetimeFigureOut">
              <a:rPr lang="uk-UA" smtClean="0"/>
              <a:pPr/>
              <a:t>25.09.2019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325B-2ADA-458D-A06B-866BA6052B3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E7D3-D477-4C68-80CD-CC1A04286EBD}" type="datetimeFigureOut">
              <a:rPr lang="uk-UA" smtClean="0"/>
              <a:pPr/>
              <a:t>25.09.2019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325B-2ADA-458D-A06B-866BA6052B3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E7D3-D477-4C68-80CD-CC1A04286EBD}" type="datetimeFigureOut">
              <a:rPr lang="uk-UA" smtClean="0"/>
              <a:pPr/>
              <a:t>25.09.2019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325B-2ADA-458D-A06B-866BA6052B3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E7D3-D477-4C68-80CD-CC1A04286EBD}" type="datetimeFigureOut">
              <a:rPr lang="uk-UA" smtClean="0"/>
              <a:pPr/>
              <a:t>25.09.2019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325B-2ADA-458D-A06B-866BA6052B3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E7D3-D477-4C68-80CD-CC1A04286EBD}" type="datetimeFigureOut">
              <a:rPr lang="uk-UA" smtClean="0"/>
              <a:pPr/>
              <a:t>25.09.2019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325B-2ADA-458D-A06B-866BA6052B3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E7D3-D477-4C68-80CD-CC1A04286EBD}" type="datetimeFigureOut">
              <a:rPr lang="uk-UA" smtClean="0"/>
              <a:pPr/>
              <a:t>25.09.2019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325B-2ADA-458D-A06B-866BA6052B3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E7D3-D477-4C68-80CD-CC1A04286EBD}" type="datetimeFigureOut">
              <a:rPr lang="uk-UA" smtClean="0"/>
              <a:pPr/>
              <a:t>25.09.2019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325B-2ADA-458D-A06B-866BA6052B3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EE7D3-D477-4C68-80CD-CC1A04286EBD}" type="datetimeFigureOut">
              <a:rPr lang="uk-UA" smtClean="0"/>
              <a:pPr/>
              <a:t>25.09.2019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325B-2ADA-458D-A06B-866BA6052B3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77EE7D3-D477-4C68-80CD-CC1A04286EBD}" type="datetimeFigureOut">
              <a:rPr lang="uk-UA" smtClean="0"/>
              <a:pPr/>
              <a:t>25.09.2019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C8A325B-2ADA-458D-A06B-866BA6052B3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5.jpeg"/><Relationship Id="rId7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5.jpeg"/><Relationship Id="rId7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5.jpeg"/><Relationship Id="rId7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1.png"/><Relationship Id="rId7" Type="http://schemas.openxmlformats.org/officeDocument/2006/relationships/image" Target="../media/image55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udau@udau.edu.u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76672"/>
            <a:ext cx="9144000" cy="2308324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800" b="1" i="1" dirty="0" smtClean="0">
                <a:solidFill>
                  <a:srgbClr val="008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Уманський</a:t>
            </a:r>
          </a:p>
          <a:p>
            <a:pPr algn="ctr"/>
            <a:r>
              <a:rPr lang="uk-UA" sz="4800" b="1" i="1" dirty="0" smtClean="0">
                <a:solidFill>
                  <a:srgbClr val="008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національний</a:t>
            </a:r>
          </a:p>
          <a:p>
            <a:pPr algn="ctr"/>
            <a:r>
              <a:rPr lang="uk-UA" sz="4800" b="1" i="1" dirty="0" smtClean="0">
                <a:solidFill>
                  <a:srgbClr val="008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університет садівництва</a:t>
            </a:r>
            <a:endParaRPr lang="uk-UA" sz="4800" b="1" i="1" dirty="0">
              <a:solidFill>
                <a:srgbClr val="008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32" y="2784996"/>
            <a:ext cx="3508336" cy="384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9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44205"/>
            <a:ext cx="5448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uk-UA" sz="28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uk-UA" sz="2800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УНІВЕРСИТЕТУ </a:t>
            </a:r>
            <a:endParaRPr lang="uk-UA" sz="2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work\Desktop\2-29-200x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395" y="-11038"/>
            <a:ext cx="2543605" cy="19077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7" y="116632"/>
            <a:ext cx="1800582" cy="19724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87871" y="1296501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ECECEC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Зручні аудиторії, обладнані новими комп'ютерними та мультимедійними засобами</a:t>
            </a:r>
            <a:endParaRPr lang="uk-UA" sz="2400" b="1" dirty="0">
              <a:ln w="11430"/>
              <a:solidFill>
                <a:srgbClr val="FF0000"/>
              </a:solidFill>
              <a:effectLst>
                <a:glow rad="228600">
                  <a:srgbClr val="ECECEC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2054" name="Picture 6" descr="C:\Users\work\Desktop\1200x800-10.95f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02" y="2780928"/>
            <a:ext cx="5128048" cy="342543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work\Desktop\1200x800-2.95f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" b="15636"/>
          <a:stretch/>
        </p:blipFill>
        <p:spPr bwMode="auto">
          <a:xfrm>
            <a:off x="5508104" y="2089101"/>
            <a:ext cx="3096344" cy="21561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work\Desktop\База фото\1200x800-img-6873.95f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950" y="4245226"/>
            <a:ext cx="3096344" cy="24847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64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work\Desktop\База фото\SAM_08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6" b="10362"/>
          <a:stretch/>
        </p:blipFill>
        <p:spPr bwMode="auto">
          <a:xfrm>
            <a:off x="502709" y="1771298"/>
            <a:ext cx="3709251" cy="25467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244205"/>
            <a:ext cx="5448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uk-UA" sz="28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uk-UA" sz="2800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УНІВЕРСИТЕТУ </a:t>
            </a:r>
            <a:endParaRPr lang="uk-UA" sz="2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work\Desktop\2-29-200x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395" y="-11038"/>
            <a:ext cx="2543605" cy="19077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7" y="116632"/>
            <a:ext cx="1800582" cy="19724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8855" y="1238331"/>
            <a:ext cx="5328591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ln w="11430"/>
                <a:solidFill>
                  <a:srgbClr val="FF0000"/>
                </a:solidFill>
                <a:effectLst>
                  <a:glow rad="228600">
                    <a:srgbClr val="ECECEC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Кафедра військової підготовки</a:t>
            </a:r>
            <a:endParaRPr lang="uk-UA" sz="2400" b="1" dirty="0">
              <a:ln w="11430"/>
              <a:solidFill>
                <a:srgbClr val="FF0000"/>
              </a:solidFill>
              <a:effectLst>
                <a:glow rad="228600">
                  <a:srgbClr val="ECECEC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4098" name="Picture 2" descr="C:\Users\work\Desktop\База фото\SAM_08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75190"/>
            <a:ext cx="3626941" cy="28320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work\Desktop\SAM_162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6"/>
          <a:stretch/>
        </p:blipFill>
        <p:spPr bwMode="auto">
          <a:xfrm>
            <a:off x="4453973" y="1705315"/>
            <a:ext cx="3959892" cy="2286954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ork\Desktop\v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80" y="4323306"/>
            <a:ext cx="3625870" cy="253931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65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7" y="116632"/>
            <a:ext cx="1800582" cy="1972469"/>
          </a:xfrm>
          <a:prstGeom prst="rect">
            <a:avLst/>
          </a:prstGeom>
        </p:spPr>
      </p:pic>
      <p:pic>
        <p:nvPicPr>
          <p:cNvPr id="3" name="Picture 4" descr="C:\Users\work\Desktop\2-29-200x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395" y="-11038"/>
            <a:ext cx="2543605" cy="19077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244205"/>
            <a:ext cx="5448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ПЕРЕВАГИ </a:t>
            </a:r>
            <a:endParaRPr lang="uk-UA" sz="2800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УНІВЕРСИТЕТУ </a:t>
            </a:r>
            <a:endParaRPr lang="uk-UA" sz="2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3175" y="1315745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ln w="11430"/>
                <a:solidFill>
                  <a:srgbClr val="FF0000"/>
                </a:solidFill>
                <a:effectLst>
                  <a:glow rad="228600">
                    <a:srgbClr val="ECECEC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Стажування за кордоном і міжнародна співпраця</a:t>
            </a:r>
            <a:endParaRPr lang="uk-UA" sz="2800" b="1" dirty="0">
              <a:ln w="11430"/>
              <a:solidFill>
                <a:srgbClr val="FF0000"/>
              </a:solidFill>
              <a:effectLst>
                <a:glow rad="228600">
                  <a:srgbClr val="ECECEC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3074" name="Picture 2" descr="C:\Users\work\Desktop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04" y="1896665"/>
            <a:ext cx="2343622" cy="242557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C:\Users\work\Desktop\База фото\1200x800-8-_provedennya_vil_nogo_chasu.95f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7519"/>
            <a:ext cx="2888808" cy="205239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6" name="Picture 2" descr="C:\Users\work\Desktop\База фото\IMG_75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242" y="4463408"/>
            <a:ext cx="3670873" cy="226376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C:\Users\work\Desktop\База фото\1200x800-20181016_144125.95f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74318"/>
            <a:ext cx="3992855" cy="225285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9" name="Picture 5" descr="C:\Users\work\Desktop\База фото\280x280-548(1).5a8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7" b="6599"/>
          <a:stretch/>
        </p:blipFill>
        <p:spPr bwMode="auto">
          <a:xfrm>
            <a:off x="3483413" y="2269852"/>
            <a:ext cx="2530035" cy="203667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3758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7" y="116632"/>
            <a:ext cx="1800582" cy="1972469"/>
          </a:xfrm>
          <a:prstGeom prst="rect">
            <a:avLst/>
          </a:prstGeom>
        </p:spPr>
      </p:pic>
      <p:pic>
        <p:nvPicPr>
          <p:cNvPr id="3" name="Picture 4" descr="C:\Users\work\Desktop\2-29-200x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395" y="-11038"/>
            <a:ext cx="2543605" cy="19077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244205"/>
            <a:ext cx="5448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ПЕРЕВАГИ </a:t>
            </a:r>
            <a:endParaRPr lang="uk-UA" sz="2800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УНІВЕРСИТЕТУ </a:t>
            </a:r>
            <a:endParaRPr lang="uk-UA" sz="2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32" y="1387618"/>
            <a:ext cx="524898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ln w="11430"/>
                <a:solidFill>
                  <a:srgbClr val="FF0000"/>
                </a:solidFill>
                <a:effectLst>
                  <a:glow rad="228600">
                    <a:srgbClr val="ECECEC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Відмінна спортивна база</a:t>
            </a:r>
            <a:endParaRPr lang="uk-UA" sz="2800" b="1" dirty="0">
              <a:ln w="11430"/>
              <a:solidFill>
                <a:srgbClr val="FF0000"/>
              </a:solidFill>
              <a:effectLst>
                <a:glow rad="228600">
                  <a:srgbClr val="ECECEC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3076" name="Picture 4" descr="C:\Users\work\Desktop\База фото\1200x800-assets_images_2017_sport_sila-naciyi_img_2421.jpg.54ec8d3ff042209ee38e99c2b84e6b32.95f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0"/>
          <a:stretch/>
        </p:blipFill>
        <p:spPr bwMode="auto">
          <a:xfrm>
            <a:off x="386044" y="2087525"/>
            <a:ext cx="4099542" cy="235820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2" name="Picture 2" descr="C:\Users\work\Desktop\База фото\1200x800-img_0132.95f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61" y="4963020"/>
            <a:ext cx="2323378" cy="154698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Users\work\Desktop\База фото\1200x800-img_0448.95f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0" t="19820" r="3054"/>
          <a:stretch/>
        </p:blipFill>
        <p:spPr bwMode="auto">
          <a:xfrm>
            <a:off x="226575" y="4581128"/>
            <a:ext cx="2735089" cy="172441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C:\Users\work\Desktop\База фото\1200x800-assets_images_2017_news_2.06.2017-futbol_img_1447.jpg.54ec8d3ff042209ee38e99c2b84e6b32.95f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01613"/>
            <a:ext cx="3293297" cy="246997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work\Desktop\База фото\1200x800-img_0416(1).95f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364" y="1896666"/>
            <a:ext cx="2083371" cy="298691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C:\Users\work\Desktop\База фото\1200x800-img_0202.95f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060" y="2086068"/>
            <a:ext cx="1822090" cy="190827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2879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7" y="116632"/>
            <a:ext cx="1800582" cy="1972469"/>
          </a:xfrm>
          <a:prstGeom prst="rect">
            <a:avLst/>
          </a:prstGeom>
        </p:spPr>
      </p:pic>
      <p:pic>
        <p:nvPicPr>
          <p:cNvPr id="3" name="Picture 4" descr="C:\Users\work\Desktop\2-29-200x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395" y="-11038"/>
            <a:ext cx="2543605" cy="19077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244205"/>
            <a:ext cx="5448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ПЕРЕВАГИ</a:t>
            </a:r>
          </a:p>
          <a:p>
            <a:pPr algn="ctr"/>
            <a:r>
              <a:rPr lang="uk-UA" sz="2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УНІВЕРСИТЕТУ </a:t>
            </a:r>
            <a:endParaRPr lang="uk-UA" sz="2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work\Desktop\База фото\1400x560-DSC_1024.a4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438" y="2345966"/>
            <a:ext cx="4404050" cy="223224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97540" y="1304271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ln w="11430"/>
                <a:solidFill>
                  <a:srgbClr val="FF0000"/>
                </a:solidFill>
                <a:effectLst>
                  <a:glow rad="228600">
                    <a:srgbClr val="ECECEC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Центр культури та виховання</a:t>
            </a:r>
            <a:endParaRPr lang="uk-UA" sz="2800" b="1" dirty="0">
              <a:ln w="11430"/>
              <a:solidFill>
                <a:srgbClr val="FF0000"/>
              </a:solidFill>
              <a:effectLst>
                <a:glow rad="228600">
                  <a:srgbClr val="ECECEC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6" name="Picture 2" descr="http://www.udau.edu.ua/assets/images/kyltyra%20i%20vihovannya/8.06.2013%20stepogray1/P1320464.JPG"/>
          <p:cNvPicPr>
            <a:picLocks noChangeAspect="1" noChangeArrowheads="1"/>
          </p:cNvPicPr>
          <p:nvPr/>
        </p:nvPicPr>
        <p:blipFill rotWithShape="1">
          <a:blip r:embed="rId5" cstate="print"/>
          <a:srcRect t="15976" b="18212"/>
          <a:stretch/>
        </p:blipFill>
        <p:spPr bwMode="auto">
          <a:xfrm>
            <a:off x="217107" y="1896666"/>
            <a:ext cx="4470006" cy="225241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C:\Users\work\Desktop\База фото\1400x560-izobrazhenie351.a48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41" y="4149080"/>
            <a:ext cx="5256584" cy="244450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work\Desktop\База фото\x-dsc_0653-.b6c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625" y="4578214"/>
            <a:ext cx="3120065" cy="21992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96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7" y="116632"/>
            <a:ext cx="1800582" cy="1972469"/>
          </a:xfrm>
          <a:prstGeom prst="rect">
            <a:avLst/>
          </a:prstGeom>
        </p:spPr>
      </p:pic>
      <p:pic>
        <p:nvPicPr>
          <p:cNvPr id="3" name="Picture 4" descr="C:\Users\work\Desktop\2-29-200x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395" y="-11038"/>
            <a:ext cx="2543605" cy="19077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244205"/>
            <a:ext cx="5448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ПЕРЕВАГИ</a:t>
            </a:r>
          </a:p>
          <a:p>
            <a:pPr algn="ctr"/>
            <a:r>
              <a:rPr lang="uk-UA" sz="2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УНІВЕРСИТЕТУ </a:t>
            </a:r>
            <a:endParaRPr lang="uk-UA" sz="2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1304271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ln w="11430"/>
                <a:solidFill>
                  <a:srgbClr val="FF0000"/>
                </a:solidFill>
                <a:effectLst>
                  <a:glow rad="228600">
                    <a:srgbClr val="ECECEC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Студмістечко з розвиненою інфраструктурою та </a:t>
            </a:r>
            <a:r>
              <a:rPr lang="uk-UA" sz="2800" b="1" dirty="0">
                <a:ln w="11430"/>
                <a:solidFill>
                  <a:srgbClr val="FF0000"/>
                </a:solidFill>
                <a:effectLst>
                  <a:glow rad="228600">
                    <a:srgbClr val="ECECEC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с</a:t>
            </a:r>
            <a:r>
              <a:rPr lang="uk-UA" sz="2800" b="1" dirty="0" smtClean="0">
                <a:ln w="11430"/>
                <a:solidFill>
                  <a:srgbClr val="FF0000"/>
                </a:solidFill>
                <a:effectLst>
                  <a:glow rad="228600">
                    <a:srgbClr val="ECECEC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учасний сервіс</a:t>
            </a:r>
            <a:endParaRPr lang="uk-UA" sz="2800" b="1" dirty="0">
              <a:ln w="11430"/>
              <a:solidFill>
                <a:srgbClr val="FF0000"/>
              </a:solidFill>
              <a:effectLst>
                <a:glow rad="228600">
                  <a:srgbClr val="ECECEC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5" r="11986"/>
          <a:stretch/>
        </p:blipFill>
        <p:spPr>
          <a:xfrm>
            <a:off x="611560" y="2526651"/>
            <a:ext cx="4191612" cy="399936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098" name="Picture 2" descr="C:\Users\work\Desktop\База фото\1200x800-53023831_2088887501159805_3535104374936174592_n.95f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49166"/>
            <a:ext cx="3022957" cy="39993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66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:\све  ноут\13 05 2014\фото УНУС\інфраструктура\get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0" y="188640"/>
            <a:ext cx="9144000" cy="46166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i="1" dirty="0" smtClean="0">
                <a:ln w="11430"/>
                <a:solidFill>
                  <a:srgbClr val="FF0000"/>
                </a:solidFill>
                <a:effectLst>
                  <a:glow rad="228600">
                    <a:srgbClr val="ECECEC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СТУДМІСТЕЧКО УНІВЕРСИТЕТУ </a:t>
            </a:r>
            <a:endParaRPr lang="uk-UA" sz="2400" b="1" i="1" dirty="0">
              <a:ln w="11430"/>
              <a:solidFill>
                <a:srgbClr val="FF0000"/>
              </a:solidFill>
              <a:effectLst>
                <a:glow rad="228600">
                  <a:srgbClr val="ECECEC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68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7" y="116632"/>
            <a:ext cx="1800582" cy="1972469"/>
          </a:xfrm>
          <a:prstGeom prst="rect">
            <a:avLst/>
          </a:prstGeom>
        </p:spPr>
      </p:pic>
      <p:pic>
        <p:nvPicPr>
          <p:cNvPr id="3" name="Picture 4" descr="C:\Users\work\Desktop\2-29-200x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395" y="-11038"/>
            <a:ext cx="2543605" cy="19077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244205"/>
            <a:ext cx="5448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ПЕРЕВАГИ </a:t>
            </a:r>
            <a:endParaRPr lang="uk-UA" sz="2800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УНІВЕРСИТЕТУ </a:t>
            </a:r>
            <a:endParaRPr lang="uk-UA" sz="2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1304271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ln w="11430"/>
                <a:solidFill>
                  <a:srgbClr val="FF0000"/>
                </a:solidFill>
                <a:effectLst>
                  <a:glow rad="228600">
                    <a:srgbClr val="ECECEC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Успішне працевлаштування</a:t>
            </a:r>
            <a:endParaRPr lang="uk-UA" sz="2800" b="1" dirty="0">
              <a:ln w="11430"/>
              <a:solidFill>
                <a:srgbClr val="FF0000"/>
              </a:solidFill>
              <a:effectLst>
                <a:glow rad="228600">
                  <a:srgbClr val="ECECEC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6" name="Picture 2" descr="C:\Users\work\Desktop\База фото\1200x800-20181031_091252.95f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53" y="1938945"/>
            <a:ext cx="2451653" cy="325928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3" descr="C:\Users\work\Desktop\База фото\1200x800-1200x800-dsc_0040.95f.95f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2" y="4149080"/>
            <a:ext cx="3785151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work\Desktop\База фото\320x-sergij-olijnik.657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704" y="1909902"/>
            <a:ext cx="3888432" cy="26205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work\Desktop\База фото\320x-image3(1).657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12245"/>
            <a:ext cx="2603301" cy="341603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599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7" y="116632"/>
            <a:ext cx="1800582" cy="1972469"/>
          </a:xfrm>
          <a:prstGeom prst="rect">
            <a:avLst/>
          </a:prstGeom>
        </p:spPr>
      </p:pic>
      <p:pic>
        <p:nvPicPr>
          <p:cNvPr id="3" name="Picture 4" descr="C:\Users\work\Desktop\2-29-200x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395" y="-11038"/>
            <a:ext cx="2543605" cy="19077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244205"/>
            <a:ext cx="5448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ПЕРЕВАГИ </a:t>
            </a:r>
            <a:endParaRPr lang="uk-UA" sz="2800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УНІВЕРСИТЕТУ </a:t>
            </a:r>
            <a:endParaRPr lang="uk-UA" sz="2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1304271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ln w="11430"/>
                <a:solidFill>
                  <a:srgbClr val="FF0000"/>
                </a:solidFill>
                <a:effectLst>
                  <a:glow rad="228600">
                    <a:srgbClr val="ECECEC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Незабутні студентські роки</a:t>
            </a:r>
            <a:endParaRPr lang="uk-UA" sz="2800" b="1" dirty="0">
              <a:ln w="11430"/>
              <a:solidFill>
                <a:srgbClr val="FF0000"/>
              </a:solidFill>
              <a:effectLst>
                <a:glow rad="228600">
                  <a:srgbClr val="ECECEC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6147" name="Picture 3" descr="C:\Users\work\Desktop\База фото\x-dsc_0777-.b6c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204" y="4318020"/>
            <a:ext cx="3288622" cy="21931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C:\Users\work\Desktop\База фото\1200x800-20190128_125352.95f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204" y="1941112"/>
            <a:ext cx="3060601" cy="229401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C:\Users\work\Desktop\База фото\1200x800-dsc_0854.95f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38" y="2055145"/>
            <a:ext cx="3291796" cy="206595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3" descr="C:\Users\work\Desktop\dsc_04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55382"/>
            <a:ext cx="2619300" cy="233142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0" name="Picture 6" descr="C:\Users\work\Desktop\База фото\1200x800-dsc_0228-002.95f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75" y="4246278"/>
            <a:ext cx="3529719" cy="235510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5110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ork\Desktop\База фото\1200x800-dsc_0290.95f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96667"/>
            <a:ext cx="3528392" cy="23463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7" y="116632"/>
            <a:ext cx="1800582" cy="1972469"/>
          </a:xfrm>
          <a:prstGeom prst="rect">
            <a:avLst/>
          </a:prstGeom>
        </p:spPr>
      </p:pic>
      <p:pic>
        <p:nvPicPr>
          <p:cNvPr id="3" name="Picture 4" descr="C:\Users\work\Desktop\2-29-200x1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395" y="-11038"/>
            <a:ext cx="2543605" cy="19077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244205"/>
            <a:ext cx="5448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ПЕРЕВАГИ </a:t>
            </a:r>
            <a:endParaRPr lang="uk-UA" sz="2800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УНІВЕРСИТЕТУ </a:t>
            </a:r>
            <a:endParaRPr lang="uk-UA" sz="2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1304271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ln w="11430"/>
                <a:solidFill>
                  <a:srgbClr val="FF0000"/>
                </a:solidFill>
                <a:effectLst>
                  <a:glow rad="228600">
                    <a:srgbClr val="ECECEC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Незабутні студентські роки</a:t>
            </a:r>
            <a:endParaRPr lang="uk-UA" sz="2800" b="1" dirty="0">
              <a:ln w="11430"/>
              <a:solidFill>
                <a:srgbClr val="FF0000"/>
              </a:solidFill>
              <a:effectLst>
                <a:glow rad="228600">
                  <a:srgbClr val="ECECEC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8196" name="Picture 4" descr="C:\Users\work\Desktop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861" y="1896667"/>
            <a:ext cx="3692798" cy="23463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work\Desktop\10313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50" y="4329220"/>
            <a:ext cx="273427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2" name="Picture 2" descr="C:\Users\work\Desktop\База фото\1200x800-0df20c052a4e995fcdec360ea2c9afa0.95f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29220"/>
            <a:ext cx="2724894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Users\work\Desktop\База фото\1200x800-1-19.95f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807" y="4329221"/>
            <a:ext cx="2899425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5230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592" y="2766097"/>
            <a:ext cx="6535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Інженерно-технологічний факультет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3899" y="453804"/>
            <a:ext cx="4644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ОСВІТНІ ПРОПОЗИЦІЇ </a:t>
            </a:r>
            <a:endParaRPr lang="uk-UA" sz="2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3535" y="116522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Факультет агрономії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3535" y="1770649"/>
            <a:ext cx="6688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Факультет плодоовочівництва,</a:t>
            </a:r>
          </a:p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кології та захисту рослин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5629819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Факультет менеджменту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Program Files\Microsoft Office\MEDIA\OFFICE14\Bullets\BD14793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972" y="2053394"/>
            <a:ext cx="388615" cy="38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\Microsoft Office\MEDIA\OFFICE14\Bullets\BD14792_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972" y="1253598"/>
            <a:ext cx="346468" cy="34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Program Files\Microsoft Office\MEDIA\OFFICE14\Bullets\BD14792_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24" y="2894847"/>
            <a:ext cx="346468" cy="34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Program Files\Microsoft Office\MEDIA\OFFICE14\Bullets\BD14792_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50" y="4851061"/>
            <a:ext cx="346468" cy="34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Program Files\Microsoft Office\MEDIA\OFFICE14\Bullets\BD14793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44" y="5697122"/>
            <a:ext cx="388615" cy="38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Program Files\Microsoft Office\MEDIA\OFFICE14\Bullets\BD14793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77" y="3710816"/>
            <a:ext cx="388615" cy="38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work\Desktop\База фото\1200x800-dsc_0493.95f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44" b="-4831"/>
          <a:stretch/>
        </p:blipFill>
        <p:spPr bwMode="auto">
          <a:xfrm>
            <a:off x="5323197" y="3730473"/>
            <a:ext cx="3728698" cy="314625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3429000"/>
            <a:ext cx="7176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Факультет лісового і 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садово-паркового господарства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17" y="412093"/>
            <a:ext cx="1800582" cy="1972469"/>
          </a:xfrm>
          <a:prstGeom prst="rect">
            <a:avLst/>
          </a:prstGeom>
        </p:spPr>
      </p:pic>
      <p:pic>
        <p:nvPicPr>
          <p:cNvPr id="21" name="Picture 4" descr="C:\Users\work\Desktop\2-29-200x1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395" y="-11038"/>
            <a:ext cx="2543605" cy="19077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9592" y="4574325"/>
            <a:ext cx="7176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Факультет економіки і 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підприємництва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81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7" y="116632"/>
            <a:ext cx="1800582" cy="1972469"/>
          </a:xfrm>
          <a:prstGeom prst="rect">
            <a:avLst/>
          </a:prstGeom>
        </p:spPr>
      </p:pic>
      <p:pic>
        <p:nvPicPr>
          <p:cNvPr id="3" name="Picture 4" descr="C:\Users\work\Desktop\2-29-200x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395" y="-11038"/>
            <a:ext cx="2543605" cy="19077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244205"/>
            <a:ext cx="5448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ПЕРЕВАГИ </a:t>
            </a:r>
            <a:endParaRPr lang="uk-UA" sz="2800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УНІВЕРСИТЕТУ </a:t>
            </a:r>
            <a:endParaRPr lang="uk-UA" sz="2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2365513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ln w="11430"/>
                <a:solidFill>
                  <a:srgbClr val="FF0000"/>
                </a:solidFill>
                <a:effectLst>
                  <a:glow rad="228600">
                    <a:srgbClr val="ECECEC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Курси підготовки до ЗНО</a:t>
            </a:r>
            <a:endParaRPr lang="en-US" sz="2800" b="1" dirty="0" smtClean="0">
              <a:ln w="11430"/>
              <a:solidFill>
                <a:srgbClr val="FF0000"/>
              </a:solidFill>
              <a:effectLst>
                <a:glow rad="228600">
                  <a:srgbClr val="ECECEC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ln w="11430"/>
                <a:solidFill>
                  <a:srgbClr val="FF0000"/>
                </a:solidFill>
                <a:effectLst>
                  <a:glow rad="228600">
                    <a:srgbClr val="ECECEC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з</a:t>
            </a:r>
            <a:r>
              <a:rPr lang="uk-UA" sz="2800" b="1" dirty="0" smtClean="0">
                <a:ln w="11430"/>
                <a:solidFill>
                  <a:srgbClr val="FF0000"/>
                </a:solidFill>
                <a:effectLst>
                  <a:glow rad="228600">
                    <a:srgbClr val="ECECEC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 предметів</a:t>
            </a:r>
            <a:endParaRPr lang="uk-UA" sz="2800" b="1" dirty="0">
              <a:ln w="11430"/>
              <a:solidFill>
                <a:srgbClr val="FF0000"/>
              </a:solidFill>
              <a:effectLst>
                <a:glow rad="228600">
                  <a:srgbClr val="ECECEC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1439034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ln w="11430"/>
                <a:solidFill>
                  <a:srgbClr val="FF0000"/>
                </a:solidFill>
                <a:effectLst>
                  <a:glow rad="228600">
                    <a:srgbClr val="ECECEC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Профорієнтаційне тестування</a:t>
            </a:r>
            <a:endParaRPr lang="uk-UA" sz="2800" b="1" dirty="0">
              <a:ln w="11430"/>
              <a:solidFill>
                <a:srgbClr val="FF0000"/>
              </a:solidFill>
              <a:effectLst>
                <a:glow rad="228600">
                  <a:srgbClr val="ECECEC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1026" name="Picture 2" descr="C:\Users\work\Desktop\База фото\600x-01.aa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77186"/>
            <a:ext cx="3352968" cy="24364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26069" y="3429000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Українська мова та література</a:t>
            </a:r>
          </a:p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Історія України</a:t>
            </a:r>
          </a:p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</a:p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Географія</a:t>
            </a:r>
          </a:p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Біологія</a:t>
            </a:r>
          </a:p>
        </p:txBody>
      </p:sp>
      <p:pic>
        <p:nvPicPr>
          <p:cNvPr id="10" name="Picture 2" descr="C:\Users\work\Desktop\База фото\1200x800-e2233b1039a31041311f35d1601407f8.95f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3"/>
          <a:stretch/>
        </p:blipFill>
        <p:spPr bwMode="auto">
          <a:xfrm>
            <a:off x="217107" y="2428976"/>
            <a:ext cx="2936594" cy="36964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7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7" y="116632"/>
            <a:ext cx="1800582" cy="1972469"/>
          </a:xfrm>
          <a:prstGeom prst="rect">
            <a:avLst/>
          </a:prstGeom>
        </p:spPr>
      </p:pic>
      <p:pic>
        <p:nvPicPr>
          <p:cNvPr id="3" name="Picture 4" descr="C:\Users\work\Desktop\2-29-200x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395" y="-11038"/>
            <a:ext cx="2543605" cy="19077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47517" y="1102866"/>
            <a:ext cx="54489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ЗАПРОШУЄМО</a:t>
            </a:r>
          </a:p>
          <a:p>
            <a:pPr algn="ctr"/>
            <a:r>
              <a:rPr lang="uk-UA" sz="44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НАВЧАННЯ!</a:t>
            </a:r>
            <a:endParaRPr lang="uk-UA" sz="44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842974" y="2924944"/>
            <a:ext cx="745805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uk-UA" altLang="uk-UA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uk-UA" altLang="uk-UA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(04744) 3-07-32</a:t>
            </a:r>
          </a:p>
          <a:p>
            <a:pPr algn="ctr" eaLnBrk="1" hangingPunct="1"/>
            <a:r>
              <a:rPr lang="uk-UA" altLang="uk-UA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(067) 477 80 85</a:t>
            </a:r>
          </a:p>
          <a:p>
            <a:pPr algn="ctr" eaLnBrk="1" hangingPunct="1"/>
            <a:r>
              <a:rPr lang="uk-UA" altLang="uk-UA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(099) 929 90 73</a:t>
            </a:r>
            <a:endParaRPr lang="uk-UA" altLang="uk-UA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uk-UA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altLang="uk-UA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udau@udau.edu.ua</a:t>
            </a:r>
            <a:endParaRPr lang="en-US" altLang="uk-UA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uk-UA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Web: http://www.udau.edu.ua</a:t>
            </a:r>
            <a:endParaRPr lang="ru-RU" altLang="uk-UA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99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-11430" y="2017714"/>
            <a:ext cx="9155430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29" name="Picture 5" descr="C:\Users\pmarkasian\Desktop\Other\Шаблоны\заготовки1\9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58" y="2421633"/>
            <a:ext cx="256520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markasian\Desktop\Other\Шаблоны\заготовки1\9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130" y="2410545"/>
            <a:ext cx="268518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markasian\Desktop\Other\Шаблоны\заготовки1\9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10545"/>
            <a:ext cx="258045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868151" y="3301384"/>
            <a:ext cx="2265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82600" algn="l"/>
              </a:tabLst>
            </a:pPr>
            <a:r>
              <a:rPr lang="uk-UA" altLang="ko-KR" sz="2400" b="1" dirty="0" smtClean="0">
                <a:solidFill>
                  <a:srgbClr val="009900"/>
                </a:solidFill>
                <a:latin typeface="Times New Roman" pitchFamily="18" charset="0"/>
                <a:ea typeface="돋움" pitchFamily="50" charset="-127"/>
                <a:cs typeface="Times New Roman" pitchFamily="18" charset="0"/>
              </a:rPr>
              <a:t>МОЛОДШИЙ БАКАЛАВР</a:t>
            </a:r>
            <a:endParaRPr lang="en-US" altLang="ko-KR" sz="2400" b="1" dirty="0">
              <a:solidFill>
                <a:srgbClr val="009900"/>
              </a:solidFill>
              <a:latin typeface="Times New Roman" pitchFamily="18" charset="0"/>
              <a:ea typeface="돋움" pitchFamily="50" charset="-127"/>
              <a:cs typeface="Times New Roman" pitchFamily="18" charset="0"/>
            </a:endParaRPr>
          </a:p>
        </p:txBody>
      </p:sp>
      <p:pic>
        <p:nvPicPr>
          <p:cNvPr id="1032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40"/>
          <a:stretch/>
        </p:blipFill>
        <p:spPr bwMode="auto">
          <a:xfrm>
            <a:off x="782091" y="1848531"/>
            <a:ext cx="2265655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2" b="35938"/>
          <a:stretch/>
        </p:blipFill>
        <p:spPr bwMode="auto">
          <a:xfrm>
            <a:off x="3433456" y="1851362"/>
            <a:ext cx="2362680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" t="65792" r="504" b="1248"/>
          <a:stretch/>
        </p:blipFill>
        <p:spPr bwMode="auto">
          <a:xfrm>
            <a:off x="6066843" y="1896666"/>
            <a:ext cx="2407825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6" y="156765"/>
            <a:ext cx="1800582" cy="1972469"/>
          </a:xfrm>
          <a:prstGeom prst="rect">
            <a:avLst/>
          </a:prstGeom>
        </p:spPr>
      </p:pic>
      <p:pic>
        <p:nvPicPr>
          <p:cNvPr id="15" name="Picture 4" descr="C:\Users\work\Desktop\2-29-200x1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395" y="-11038"/>
            <a:ext cx="2543605" cy="19077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000979" y="727500"/>
            <a:ext cx="4764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ФАХОВА ПІДГОТОВКА ЗА</a:t>
            </a:r>
          </a:p>
          <a:p>
            <a:r>
              <a:rPr lang="uk-UA" sz="24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ОСВІТНІМИ РІВНЯМИ </a:t>
            </a:r>
            <a:endParaRPr lang="uk-UA" sz="24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7" name="Rectangle 19"/>
          <p:cNvSpPr/>
          <p:nvPr/>
        </p:nvSpPr>
        <p:spPr>
          <a:xfrm>
            <a:off x="3584219" y="3301384"/>
            <a:ext cx="19054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82600" algn="l"/>
              </a:tabLst>
            </a:pPr>
            <a:r>
              <a:rPr lang="uk-UA" altLang="ko-KR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돋움" pitchFamily="50" charset="-127"/>
                <a:cs typeface="Times New Roman" pitchFamily="18" charset="0"/>
              </a:rPr>
              <a:t>БАКАЛАВР</a:t>
            </a:r>
            <a:endParaRPr lang="en-US" altLang="ko-KR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돋움" pitchFamily="50" charset="-127"/>
              <a:cs typeface="Times New Roman" pitchFamily="18" charset="0"/>
            </a:endParaRPr>
          </a:p>
        </p:txBody>
      </p:sp>
      <p:sp>
        <p:nvSpPr>
          <p:cNvPr id="19" name="Rectangle 19"/>
          <p:cNvSpPr/>
          <p:nvPr/>
        </p:nvSpPr>
        <p:spPr>
          <a:xfrm>
            <a:off x="6276535" y="3301383"/>
            <a:ext cx="1855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82600" algn="l"/>
              </a:tabLst>
            </a:pPr>
            <a:r>
              <a:rPr lang="uk-UA" altLang="ko-KR" sz="2400" b="1" dirty="0" smtClean="0">
                <a:solidFill>
                  <a:srgbClr val="0070C0"/>
                </a:solidFill>
                <a:latin typeface="Times New Roman" pitchFamily="18" charset="0"/>
                <a:ea typeface="돋움" pitchFamily="50" charset="-127"/>
                <a:cs typeface="Times New Roman" pitchFamily="18" charset="0"/>
              </a:rPr>
              <a:t>МАГІСТР</a:t>
            </a:r>
            <a:endParaRPr lang="en-US" altLang="ko-KR" sz="2400" b="1" dirty="0">
              <a:solidFill>
                <a:srgbClr val="0070C0"/>
              </a:solidFill>
              <a:latin typeface="Times New Roman" pitchFamily="18" charset="0"/>
              <a:ea typeface="돋움" pitchFamily="50" charset="-127"/>
              <a:cs typeface="Times New Roman" pitchFamily="18" charset="0"/>
            </a:endParaRPr>
          </a:p>
        </p:txBody>
      </p:sp>
      <p:sp>
        <p:nvSpPr>
          <p:cNvPr id="23" name="Rectangle 19"/>
          <p:cNvSpPr/>
          <p:nvPr/>
        </p:nvSpPr>
        <p:spPr>
          <a:xfrm>
            <a:off x="811644" y="4236112"/>
            <a:ext cx="2378668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tabLst>
                <a:tab pos="482600" algn="l"/>
              </a:tabLst>
            </a:pPr>
            <a:r>
              <a:rPr lang="uk-UA" altLang="ko-KR" sz="2000" b="1" dirty="0">
                <a:latin typeface="Times New Roman" pitchFamily="18" charset="0"/>
                <a:ea typeface="돋움" pitchFamily="50" charset="-127"/>
                <a:cs typeface="Times New Roman" pitchFamily="18" charset="0"/>
              </a:rPr>
              <a:t>в</a:t>
            </a:r>
            <a:r>
              <a:rPr lang="uk-UA" altLang="ko-KR" sz="2000" b="1" dirty="0" smtClean="0">
                <a:latin typeface="Times New Roman" pitchFamily="18" charset="0"/>
                <a:ea typeface="돋움" pitchFamily="50" charset="-127"/>
                <a:cs typeface="Times New Roman" pitchFamily="18" charset="0"/>
              </a:rPr>
              <a:t>ступ за результатами </a:t>
            </a:r>
          </a:p>
          <a:p>
            <a:pPr algn="ctr">
              <a:lnSpc>
                <a:spcPts val="2400"/>
              </a:lnSpc>
              <a:tabLst>
                <a:tab pos="482600" algn="l"/>
              </a:tabLst>
            </a:pPr>
            <a:r>
              <a:rPr lang="uk-UA" altLang="ko-KR" sz="2000" b="1" dirty="0" smtClean="0">
                <a:solidFill>
                  <a:srgbClr val="009900"/>
                </a:solidFill>
                <a:latin typeface="Times New Roman" pitchFamily="18" charset="0"/>
                <a:ea typeface="돋움" pitchFamily="50" charset="-127"/>
                <a:cs typeface="Times New Roman" pitchFamily="18" charset="0"/>
              </a:rPr>
              <a:t>2 СЕРТИФІКАТІВ ЗНО</a:t>
            </a:r>
            <a:endParaRPr lang="en-US" altLang="ko-KR" sz="2000" b="1" dirty="0">
              <a:solidFill>
                <a:srgbClr val="009900"/>
              </a:solidFill>
              <a:latin typeface="Times New Roman" pitchFamily="18" charset="0"/>
              <a:ea typeface="돋움" pitchFamily="50" charset="-127"/>
              <a:cs typeface="Times New Roman" pitchFamily="18" charset="0"/>
            </a:endParaRPr>
          </a:p>
        </p:txBody>
      </p:sp>
      <p:sp>
        <p:nvSpPr>
          <p:cNvPr id="27" name="Rectangle 19"/>
          <p:cNvSpPr/>
          <p:nvPr/>
        </p:nvSpPr>
        <p:spPr>
          <a:xfrm>
            <a:off x="3508020" y="4187954"/>
            <a:ext cx="2378668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tabLst>
                <a:tab pos="482600" algn="l"/>
              </a:tabLst>
            </a:pPr>
            <a:r>
              <a:rPr lang="uk-UA" altLang="ko-KR" sz="2000" b="1" dirty="0">
                <a:latin typeface="Times New Roman" pitchFamily="18" charset="0"/>
                <a:ea typeface="돋움" pitchFamily="50" charset="-127"/>
                <a:cs typeface="Times New Roman" pitchFamily="18" charset="0"/>
              </a:rPr>
              <a:t>в</a:t>
            </a:r>
            <a:r>
              <a:rPr lang="uk-UA" altLang="ko-KR" sz="2000" b="1" dirty="0" smtClean="0">
                <a:latin typeface="Times New Roman" pitchFamily="18" charset="0"/>
                <a:ea typeface="돋움" pitchFamily="50" charset="-127"/>
                <a:cs typeface="Times New Roman" pitchFamily="18" charset="0"/>
              </a:rPr>
              <a:t>ступ за результатами </a:t>
            </a:r>
          </a:p>
          <a:p>
            <a:pPr algn="ctr">
              <a:lnSpc>
                <a:spcPts val="2400"/>
              </a:lnSpc>
              <a:tabLst>
                <a:tab pos="482600" algn="l"/>
              </a:tabLst>
            </a:pPr>
            <a:r>
              <a:rPr lang="uk-UA" altLang="ko-KR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돋움" pitchFamily="50" charset="-127"/>
                <a:cs typeface="Times New Roman" pitchFamily="18" charset="0"/>
              </a:rPr>
              <a:t>3</a:t>
            </a:r>
            <a:r>
              <a:rPr lang="uk-UA" altLang="ko-KR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돋움" pitchFamily="50" charset="-127"/>
                <a:cs typeface="Times New Roman" pitchFamily="18" charset="0"/>
              </a:rPr>
              <a:t> СЕРТИФІКАТІВ ЗНО</a:t>
            </a:r>
            <a:endParaRPr lang="en-US" altLang="ko-KR" sz="2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돋움" pitchFamily="50" charset="-127"/>
              <a:cs typeface="Times New Roman" pitchFamily="18" charset="0"/>
            </a:endParaRPr>
          </a:p>
        </p:txBody>
      </p:sp>
      <p:sp>
        <p:nvSpPr>
          <p:cNvPr id="28" name="Rectangle 19"/>
          <p:cNvSpPr/>
          <p:nvPr/>
        </p:nvSpPr>
        <p:spPr>
          <a:xfrm>
            <a:off x="811644" y="5338206"/>
            <a:ext cx="237866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tabLst>
                <a:tab pos="482600" algn="l"/>
              </a:tabLst>
            </a:pPr>
            <a:r>
              <a:rPr lang="uk-UA" altLang="ko-KR" sz="2000" b="1" dirty="0" smtClean="0">
                <a:latin typeface="Times New Roman" pitchFamily="18" charset="0"/>
                <a:ea typeface="돋움" pitchFamily="50" charset="-127"/>
                <a:cs typeface="Times New Roman" pitchFamily="18" charset="0"/>
              </a:rPr>
              <a:t>термін навчання –</a:t>
            </a:r>
          </a:p>
          <a:p>
            <a:pPr algn="ctr">
              <a:lnSpc>
                <a:spcPts val="2200"/>
              </a:lnSpc>
              <a:tabLst>
                <a:tab pos="482600" algn="l"/>
              </a:tabLst>
            </a:pPr>
            <a:r>
              <a:rPr lang="uk-UA" altLang="ko-KR" sz="2000" b="1" dirty="0" smtClean="0">
                <a:solidFill>
                  <a:srgbClr val="009900"/>
                </a:solidFill>
                <a:latin typeface="Times New Roman" pitchFamily="18" charset="0"/>
                <a:ea typeface="돋움" pitchFamily="50" charset="-127"/>
                <a:cs typeface="Times New Roman" pitchFamily="18" charset="0"/>
              </a:rPr>
              <a:t>2 роки</a:t>
            </a:r>
            <a:endParaRPr lang="en-US" altLang="ko-KR" sz="2000" b="1" dirty="0">
              <a:solidFill>
                <a:srgbClr val="009900"/>
              </a:solidFill>
              <a:latin typeface="Times New Roman" pitchFamily="18" charset="0"/>
              <a:ea typeface="돋움" pitchFamily="50" charset="-127"/>
              <a:cs typeface="Times New Roman" pitchFamily="18" charset="0"/>
            </a:endParaRPr>
          </a:p>
        </p:txBody>
      </p:sp>
      <p:sp>
        <p:nvSpPr>
          <p:cNvPr id="29" name="Rectangle 19"/>
          <p:cNvSpPr/>
          <p:nvPr/>
        </p:nvSpPr>
        <p:spPr>
          <a:xfrm>
            <a:off x="6196894" y="4187954"/>
            <a:ext cx="2277774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tabLst>
                <a:tab pos="482600" algn="l"/>
              </a:tabLst>
            </a:pPr>
            <a:r>
              <a:rPr lang="uk-UA" altLang="ko-KR" sz="2000" b="1" dirty="0">
                <a:latin typeface="Times New Roman" pitchFamily="18" charset="0"/>
                <a:ea typeface="돋움" pitchFamily="50" charset="-127"/>
                <a:cs typeface="Times New Roman" pitchFamily="18" charset="0"/>
              </a:rPr>
              <a:t>в</a:t>
            </a:r>
            <a:r>
              <a:rPr lang="uk-UA" altLang="ko-KR" sz="2000" b="1" dirty="0" smtClean="0">
                <a:latin typeface="Times New Roman" pitchFamily="18" charset="0"/>
                <a:ea typeface="돋움" pitchFamily="50" charset="-127"/>
                <a:cs typeface="Times New Roman" pitchFamily="18" charset="0"/>
              </a:rPr>
              <a:t>ступ за результатами </a:t>
            </a:r>
          </a:p>
          <a:p>
            <a:pPr algn="ctr">
              <a:lnSpc>
                <a:spcPts val="2400"/>
              </a:lnSpc>
              <a:tabLst>
                <a:tab pos="482600" algn="l"/>
              </a:tabLst>
            </a:pPr>
            <a:r>
              <a:rPr lang="uk-UA" altLang="ko-KR" sz="2000" b="1" dirty="0" smtClean="0">
                <a:solidFill>
                  <a:srgbClr val="0070C0"/>
                </a:solidFill>
                <a:latin typeface="Times New Roman" pitchFamily="18" charset="0"/>
                <a:ea typeface="돋움" pitchFamily="50" charset="-127"/>
                <a:cs typeface="Times New Roman" pitchFamily="18" charset="0"/>
              </a:rPr>
              <a:t>ВСТУПНИХ ІСПИТІВ</a:t>
            </a:r>
            <a:endParaRPr lang="en-US" altLang="ko-KR" sz="2000" b="1" dirty="0">
              <a:solidFill>
                <a:srgbClr val="0070C0"/>
              </a:solidFill>
              <a:latin typeface="Times New Roman" pitchFamily="18" charset="0"/>
              <a:ea typeface="돋움" pitchFamily="50" charset="-127"/>
              <a:cs typeface="Times New Roman" pitchFamily="18" charset="0"/>
            </a:endParaRPr>
          </a:p>
        </p:txBody>
      </p:sp>
      <p:sp>
        <p:nvSpPr>
          <p:cNvPr id="30" name="Rectangle 19"/>
          <p:cNvSpPr/>
          <p:nvPr/>
        </p:nvSpPr>
        <p:spPr>
          <a:xfrm>
            <a:off x="3508020" y="5328295"/>
            <a:ext cx="237866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tabLst>
                <a:tab pos="482600" algn="l"/>
              </a:tabLst>
            </a:pPr>
            <a:r>
              <a:rPr lang="uk-UA" altLang="ko-KR" sz="2000" b="1" dirty="0" smtClean="0">
                <a:latin typeface="Times New Roman" pitchFamily="18" charset="0"/>
                <a:ea typeface="돋움" pitchFamily="50" charset="-127"/>
                <a:cs typeface="Times New Roman" pitchFamily="18" charset="0"/>
              </a:rPr>
              <a:t>термін навчання –</a:t>
            </a:r>
          </a:p>
          <a:p>
            <a:pPr algn="ctr">
              <a:lnSpc>
                <a:spcPts val="2200"/>
              </a:lnSpc>
              <a:tabLst>
                <a:tab pos="482600" algn="l"/>
              </a:tabLst>
            </a:pPr>
            <a:r>
              <a:rPr lang="uk-UA" altLang="ko-KR" sz="2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돋움" pitchFamily="50" charset="-127"/>
                <a:cs typeface="Times New Roman" pitchFamily="18" charset="0"/>
              </a:rPr>
              <a:t>4</a:t>
            </a:r>
            <a:r>
              <a:rPr lang="uk-UA" altLang="ko-KR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돋움" pitchFamily="50" charset="-127"/>
                <a:cs typeface="Times New Roman" pitchFamily="18" charset="0"/>
              </a:rPr>
              <a:t> роки</a:t>
            </a:r>
            <a:endParaRPr lang="en-US" altLang="ko-KR" sz="2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돋움" pitchFamily="50" charset="-127"/>
              <a:cs typeface="Times New Roman" pitchFamily="18" charset="0"/>
            </a:endParaRPr>
          </a:p>
        </p:txBody>
      </p:sp>
      <p:sp>
        <p:nvSpPr>
          <p:cNvPr id="31" name="Rectangle 19"/>
          <p:cNvSpPr/>
          <p:nvPr/>
        </p:nvSpPr>
        <p:spPr>
          <a:xfrm>
            <a:off x="6096000" y="5336445"/>
            <a:ext cx="237866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tabLst>
                <a:tab pos="482600" algn="l"/>
              </a:tabLst>
            </a:pPr>
            <a:r>
              <a:rPr lang="uk-UA" altLang="ko-KR" sz="2000" b="1" dirty="0" smtClean="0">
                <a:latin typeface="Times New Roman" pitchFamily="18" charset="0"/>
                <a:ea typeface="돋움" pitchFamily="50" charset="-127"/>
                <a:cs typeface="Times New Roman" pitchFamily="18" charset="0"/>
              </a:rPr>
              <a:t>термін навчання –</a:t>
            </a:r>
          </a:p>
          <a:p>
            <a:pPr algn="ctr">
              <a:lnSpc>
                <a:spcPts val="2200"/>
              </a:lnSpc>
              <a:tabLst>
                <a:tab pos="482600" algn="l"/>
              </a:tabLst>
            </a:pPr>
            <a:r>
              <a:rPr lang="uk-UA" altLang="ko-KR" sz="2000" b="1" dirty="0">
                <a:solidFill>
                  <a:srgbClr val="0070C0"/>
                </a:solidFill>
                <a:latin typeface="Times New Roman" pitchFamily="18" charset="0"/>
                <a:ea typeface="돋움" pitchFamily="50" charset="-127"/>
                <a:cs typeface="Times New Roman" pitchFamily="18" charset="0"/>
              </a:rPr>
              <a:t>1</a:t>
            </a:r>
            <a:r>
              <a:rPr lang="uk-UA" altLang="ko-KR" sz="2000" b="1" dirty="0" smtClean="0">
                <a:solidFill>
                  <a:srgbClr val="0070C0"/>
                </a:solidFill>
                <a:latin typeface="Times New Roman" pitchFamily="18" charset="0"/>
                <a:ea typeface="돋움" pitchFamily="50" charset="-127"/>
                <a:cs typeface="Times New Roman" pitchFamily="18" charset="0"/>
              </a:rPr>
              <a:t> рік 4 місяці</a:t>
            </a:r>
            <a:endParaRPr lang="en-US" altLang="ko-KR" sz="2000" b="1" dirty="0">
              <a:solidFill>
                <a:srgbClr val="0070C0"/>
              </a:solidFill>
              <a:latin typeface="Times New Roman" pitchFamily="18" charset="0"/>
              <a:ea typeface="돋움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8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0732" y="681204"/>
            <a:ext cx="4956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ФАКУЛЬТЕТ АГРОНОМІЇ</a:t>
            </a:r>
            <a:endParaRPr lang="uk-UA" sz="2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17" y="412093"/>
            <a:ext cx="1800582" cy="1972469"/>
          </a:xfrm>
          <a:prstGeom prst="rect">
            <a:avLst/>
          </a:prstGeom>
        </p:spPr>
      </p:pic>
      <p:pic>
        <p:nvPicPr>
          <p:cNvPr id="21" name="Picture 4" descr="C:\Users\work\Desktop\2-29-200x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395" y="-11038"/>
            <a:ext cx="2543605" cy="19077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7"/>
          <p:cNvGrpSpPr>
            <a:grpSpLocks/>
          </p:cNvGrpSpPr>
          <p:nvPr/>
        </p:nvGrpSpPr>
        <p:grpSpPr bwMode="auto">
          <a:xfrm>
            <a:off x="2017141" y="1520965"/>
            <a:ext cx="4870450" cy="582613"/>
            <a:chOff x="1248" y="2030"/>
            <a:chExt cx="3068" cy="367"/>
          </a:xfrm>
        </p:grpSpPr>
        <p:sp>
          <p:nvSpPr>
            <p:cNvPr id="2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2876" cy="17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9" name="Text Box 10"/>
            <p:cNvSpPr txBox="1">
              <a:spLocks noChangeArrowheads="1"/>
            </p:cNvSpPr>
            <p:nvPr/>
          </p:nvSpPr>
          <p:spPr bwMode="gray">
            <a:xfrm>
              <a:off x="2210" y="2060"/>
              <a:ext cx="140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800" b="1" dirty="0" smtClean="0">
                  <a:solidFill>
                    <a:srgbClr val="000000"/>
                  </a:solidFill>
                  <a:latin typeface="Bookman Old Style" pitchFamily="18" charset="0"/>
                  <a:cs typeface="Times New Roman" pitchFamily="18" charset="0"/>
                </a:rPr>
                <a:t>Агрономія</a:t>
              </a:r>
              <a:endParaRPr lang="en-US" sz="2800" b="1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endParaRPr>
            </a:p>
          </p:txBody>
        </p:sp>
        <p:sp>
          <p:nvSpPr>
            <p:cNvPr id="3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36" name="Group 17"/>
          <p:cNvGrpSpPr>
            <a:grpSpLocks/>
          </p:cNvGrpSpPr>
          <p:nvPr/>
        </p:nvGrpSpPr>
        <p:grpSpPr bwMode="auto">
          <a:xfrm>
            <a:off x="2209440" y="5872410"/>
            <a:ext cx="4676775" cy="576263"/>
            <a:chOff x="1296" y="3216"/>
            <a:chExt cx="2946" cy="363"/>
          </a:xfrm>
        </p:grpSpPr>
        <p:sp>
          <p:nvSpPr>
            <p:cNvPr id="37" name="Line 18"/>
            <p:cNvSpPr>
              <a:spLocks noChangeShapeType="1"/>
            </p:cNvSpPr>
            <p:nvPr/>
          </p:nvSpPr>
          <p:spPr bwMode="gray">
            <a:xfrm flipV="1">
              <a:off x="1441" y="3546"/>
              <a:ext cx="2801" cy="33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Text Box 20"/>
            <p:cNvSpPr txBox="1">
              <a:spLocks noChangeArrowheads="1"/>
            </p:cNvSpPr>
            <p:nvPr/>
          </p:nvSpPr>
          <p:spPr bwMode="gray">
            <a:xfrm>
              <a:off x="1918" y="3216"/>
              <a:ext cx="192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800" b="1" dirty="0">
                  <a:solidFill>
                    <a:srgbClr val="000000"/>
                  </a:solidFill>
                  <a:latin typeface="Bookman Old Style" pitchFamily="18" charset="0"/>
                  <a:cs typeface="Times New Roman" pitchFamily="18" charset="0"/>
                </a:rPr>
                <a:t>Агроінженерія</a:t>
              </a:r>
              <a:endParaRPr lang="en-US" sz="2800" b="1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endParaRPr>
            </a:p>
          </p:txBody>
        </p:sp>
        <p:sp>
          <p:nvSpPr>
            <p:cNvPr id="4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3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b="1" dirty="0">
                  <a:solidFill>
                    <a:srgbClr val="FFFFFF"/>
                  </a:solidFill>
                </a:rPr>
                <a:t>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1186" y="4601786"/>
            <a:ext cx="8915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ІНЖЕНЕРНО-ТЕХНОЛОГІЧНИЙ ФАКУЛЬТЕТ</a:t>
            </a:r>
            <a:endParaRPr lang="uk-UA" sz="2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12" name="Picture 3" descr="C:\Users\work\Desktop\dsc_04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06" y="2124088"/>
            <a:ext cx="3841844" cy="2562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up 2"/>
          <p:cNvGrpSpPr>
            <a:grpSpLocks/>
          </p:cNvGrpSpPr>
          <p:nvPr/>
        </p:nvGrpSpPr>
        <p:grpSpPr bwMode="auto">
          <a:xfrm>
            <a:off x="2191906" y="5160100"/>
            <a:ext cx="4694239" cy="555625"/>
            <a:chOff x="1248" y="1440"/>
            <a:chExt cx="2957" cy="350"/>
          </a:xfrm>
        </p:grpSpPr>
        <p:sp>
          <p:nvSpPr>
            <p:cNvPr id="51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2765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54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3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b="1" dirty="0">
                  <a:solidFill>
                    <a:srgbClr val="FFFFFF"/>
                  </a:solidFill>
                </a:rPr>
                <a:t>1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56" name="Text Box 20"/>
          <p:cNvSpPr txBox="1">
            <a:spLocks noChangeArrowheads="1"/>
          </p:cNvSpPr>
          <p:nvPr/>
        </p:nvSpPr>
        <p:spPr bwMode="gray">
          <a:xfrm>
            <a:off x="3024916" y="5192505"/>
            <a:ext cx="38619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uk-UA" sz="2800" b="1" dirty="0" smtClean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rPr>
              <a:t>Харчові технології</a:t>
            </a:r>
            <a:endParaRPr lang="en-US" sz="2800" b="1" dirty="0">
              <a:solidFill>
                <a:srgbClr val="00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209440" y="5879360"/>
            <a:ext cx="520700" cy="479425"/>
            <a:chOff x="4126469" y="4630174"/>
            <a:chExt cx="520700" cy="479425"/>
          </a:xfrm>
        </p:grpSpPr>
        <p:sp>
          <p:nvSpPr>
            <p:cNvPr id="55" name="Rectangle 24"/>
            <p:cNvSpPr>
              <a:spLocks noChangeArrowheads="1"/>
            </p:cNvSpPr>
            <p:nvPr/>
          </p:nvSpPr>
          <p:spPr bwMode="gray">
            <a:xfrm rot="3419336">
              <a:off x="4147106" y="4609537"/>
              <a:ext cx="479425" cy="520700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57" name="Text Box 6"/>
            <p:cNvSpPr txBox="1">
              <a:spLocks noChangeArrowheads="1"/>
            </p:cNvSpPr>
            <p:nvPr/>
          </p:nvSpPr>
          <p:spPr bwMode="gray">
            <a:xfrm>
              <a:off x="4268357" y="4632564"/>
              <a:ext cx="36580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b="1" dirty="0" smtClean="0">
                  <a:solidFill>
                    <a:srgbClr val="FFFFFF"/>
                  </a:solidFill>
                </a:rPr>
                <a:t>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050" name="Picture 2" descr="D:\1 Кравченко\Реклама\База фото\62003119_477878869616774_4720964125469966336_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98"/>
          <a:stretch/>
        </p:blipFill>
        <p:spPr bwMode="auto">
          <a:xfrm>
            <a:off x="4662710" y="2158596"/>
            <a:ext cx="4095426" cy="2527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13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1 Кравченко\Реклама\База фото\60355714_2542528709116339_663714739498516480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1"/>
          <a:stretch/>
        </p:blipFill>
        <p:spPr bwMode="auto">
          <a:xfrm>
            <a:off x="4915039" y="3645931"/>
            <a:ext cx="4132295" cy="3081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5033" y="412093"/>
            <a:ext cx="54364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ФАКУЛЬТЕТ ПЛОДООВОЧІВНИЦТВА, ЕКОЛОГІЇ ТА ЗАХИСТУ РОСЛИН</a:t>
            </a:r>
            <a:endParaRPr lang="uk-UA" sz="2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17" y="412093"/>
            <a:ext cx="1800582" cy="1972469"/>
          </a:xfrm>
          <a:prstGeom prst="rect">
            <a:avLst/>
          </a:prstGeom>
        </p:spPr>
      </p:pic>
      <p:pic>
        <p:nvPicPr>
          <p:cNvPr id="21" name="Picture 4" descr="C:\Users\work\Desktop\2-29-200x1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395" y="-11038"/>
            <a:ext cx="2543605" cy="19077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"/>
          <p:cNvGrpSpPr>
            <a:grpSpLocks/>
          </p:cNvGrpSpPr>
          <p:nvPr/>
        </p:nvGrpSpPr>
        <p:grpSpPr bwMode="auto">
          <a:xfrm>
            <a:off x="360364" y="3042767"/>
            <a:ext cx="8612190" cy="1704976"/>
            <a:chOff x="1314" y="553"/>
            <a:chExt cx="5425" cy="1074"/>
          </a:xfrm>
        </p:grpSpPr>
        <p:sp>
          <p:nvSpPr>
            <p:cNvPr id="23" name="Line 3"/>
            <p:cNvSpPr>
              <a:spLocks noChangeShapeType="1"/>
            </p:cNvSpPr>
            <p:nvPr/>
          </p:nvSpPr>
          <p:spPr bwMode="gray">
            <a:xfrm>
              <a:off x="1451" y="1627"/>
              <a:ext cx="2767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Rectangle 4"/>
            <p:cNvSpPr>
              <a:spLocks noChangeArrowheads="1"/>
            </p:cNvSpPr>
            <p:nvPr/>
          </p:nvSpPr>
          <p:spPr bwMode="gray">
            <a:xfrm rot="3419336">
              <a:off x="1334" y="1309"/>
              <a:ext cx="264" cy="303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5" name="Text Box 5"/>
            <p:cNvSpPr txBox="1">
              <a:spLocks noChangeArrowheads="1"/>
            </p:cNvSpPr>
            <p:nvPr/>
          </p:nvSpPr>
          <p:spPr bwMode="gray">
            <a:xfrm>
              <a:off x="1763" y="553"/>
              <a:ext cx="4976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300" b="1" dirty="0" smtClean="0">
                  <a:solidFill>
                    <a:srgbClr val="000000"/>
                  </a:solidFill>
                  <a:latin typeface="Bookman Old Style" pitchFamily="18" charset="0"/>
                </a:rPr>
                <a:t>Технології захисту навколишнього середовища</a:t>
              </a:r>
              <a:endParaRPr lang="en-US" sz="2300" b="1" dirty="0">
                <a:solidFill>
                  <a:srgbClr val="000000"/>
                </a:solidFill>
                <a:latin typeface="Bookman Old Style" pitchFamily="18" charset="0"/>
              </a:endParaRPr>
            </a:p>
          </p:txBody>
        </p:sp>
        <p:sp>
          <p:nvSpPr>
            <p:cNvPr id="41" name="Text Box 6"/>
            <p:cNvSpPr txBox="1">
              <a:spLocks noChangeArrowheads="1"/>
            </p:cNvSpPr>
            <p:nvPr/>
          </p:nvSpPr>
          <p:spPr bwMode="gray">
            <a:xfrm>
              <a:off x="1339" y="131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sp>
        <p:nvSpPr>
          <p:cNvPr id="43" name="Line 8"/>
          <p:cNvSpPr>
            <a:spLocks noChangeShapeType="1"/>
          </p:cNvSpPr>
          <p:nvPr/>
        </p:nvSpPr>
        <p:spPr bwMode="gray">
          <a:xfrm flipV="1">
            <a:off x="685802" y="2868051"/>
            <a:ext cx="8062336" cy="476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gray">
          <a:xfrm rot="3419336">
            <a:off x="390470" y="2378672"/>
            <a:ext cx="403770" cy="414402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  <a:contourClr>
              <a:srgbClr val="99CC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gray">
          <a:xfrm>
            <a:off x="1043608" y="4253043"/>
            <a:ext cx="16450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uk-UA" sz="2400" b="1" dirty="0" smtClean="0">
                <a:solidFill>
                  <a:srgbClr val="000000"/>
                </a:solidFill>
                <a:latin typeface="Bookman Old Style" pitchFamily="18" charset="0"/>
              </a:rPr>
              <a:t>Екологія</a:t>
            </a:r>
            <a:endParaRPr lang="en-US" sz="24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gray">
          <a:xfrm>
            <a:off x="515939" y="2384562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1</a:t>
            </a:r>
          </a:p>
        </p:txBody>
      </p:sp>
      <p:grpSp>
        <p:nvGrpSpPr>
          <p:cNvPr id="48" name="Group 12"/>
          <p:cNvGrpSpPr>
            <a:grpSpLocks/>
          </p:cNvGrpSpPr>
          <p:nvPr/>
        </p:nvGrpSpPr>
        <p:grpSpPr bwMode="auto">
          <a:xfrm>
            <a:off x="370900" y="3012518"/>
            <a:ext cx="8377238" cy="1095376"/>
            <a:chOff x="1309" y="2618"/>
            <a:chExt cx="5277" cy="690"/>
          </a:xfrm>
        </p:grpSpPr>
        <p:sp>
          <p:nvSpPr>
            <p:cNvPr id="49" name="Line 13"/>
            <p:cNvSpPr>
              <a:spLocks noChangeShapeType="1"/>
            </p:cNvSpPr>
            <p:nvPr/>
          </p:nvSpPr>
          <p:spPr bwMode="gray">
            <a:xfrm flipV="1">
              <a:off x="1477" y="2931"/>
              <a:ext cx="5109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Rectangle 14"/>
            <p:cNvSpPr>
              <a:spLocks noChangeArrowheads="1"/>
            </p:cNvSpPr>
            <p:nvPr/>
          </p:nvSpPr>
          <p:spPr bwMode="gray">
            <a:xfrm rot="3419336">
              <a:off x="1328" y="2632"/>
              <a:ext cx="241" cy="280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52" name="Text Box 16"/>
            <p:cNvSpPr txBox="1">
              <a:spLocks noChangeArrowheads="1"/>
            </p:cNvSpPr>
            <p:nvPr/>
          </p:nvSpPr>
          <p:spPr bwMode="gray">
            <a:xfrm>
              <a:off x="1400" y="261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51" name="Text Box 15"/>
            <p:cNvSpPr txBox="1">
              <a:spLocks noChangeArrowheads="1"/>
            </p:cNvSpPr>
            <p:nvPr/>
          </p:nvSpPr>
          <p:spPr bwMode="gray">
            <a:xfrm>
              <a:off x="1714" y="3017"/>
              <a:ext cx="286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b="1" dirty="0" smtClean="0">
                  <a:solidFill>
                    <a:srgbClr val="000000"/>
                  </a:solidFill>
                  <a:latin typeface="Bookman Old Style" pitchFamily="18" charset="0"/>
                </a:rPr>
                <a:t>Захист і карантин рослин</a:t>
              </a:r>
              <a:endParaRPr lang="en-US" sz="2400" b="1" dirty="0">
                <a:solidFill>
                  <a:srgbClr val="000000"/>
                </a:solidFill>
                <a:latin typeface="Bookman Old Style" pitchFamily="18" charset="0"/>
              </a:endParaRPr>
            </a:p>
          </p:txBody>
        </p:sp>
      </p:grpSp>
      <p:grpSp>
        <p:nvGrpSpPr>
          <p:cNvPr id="53" name="Group 17"/>
          <p:cNvGrpSpPr>
            <a:grpSpLocks/>
          </p:cNvGrpSpPr>
          <p:nvPr/>
        </p:nvGrpSpPr>
        <p:grpSpPr bwMode="auto">
          <a:xfrm>
            <a:off x="424129" y="2423641"/>
            <a:ext cx="6270625" cy="1716088"/>
            <a:chOff x="1296" y="2492"/>
            <a:chExt cx="3950" cy="1081"/>
          </a:xfrm>
        </p:grpSpPr>
        <p:sp>
          <p:nvSpPr>
            <p:cNvPr id="54" name="Line 18"/>
            <p:cNvSpPr>
              <a:spLocks noChangeShapeType="1"/>
            </p:cNvSpPr>
            <p:nvPr/>
          </p:nvSpPr>
          <p:spPr bwMode="gray">
            <a:xfrm>
              <a:off x="1461" y="3573"/>
              <a:ext cx="2732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Rectangle 19"/>
            <p:cNvSpPr>
              <a:spLocks noChangeArrowheads="1"/>
            </p:cNvSpPr>
            <p:nvPr/>
          </p:nvSpPr>
          <p:spPr bwMode="gray">
            <a:xfrm rot="3419336">
              <a:off x="1289" y="3271"/>
              <a:ext cx="257" cy="233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56" name="Text Box 20"/>
            <p:cNvSpPr txBox="1">
              <a:spLocks noChangeArrowheads="1"/>
            </p:cNvSpPr>
            <p:nvPr/>
          </p:nvSpPr>
          <p:spPr bwMode="gray">
            <a:xfrm>
              <a:off x="1705" y="2492"/>
              <a:ext cx="354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b="1" dirty="0">
                  <a:solidFill>
                    <a:srgbClr val="000000"/>
                  </a:solidFill>
                  <a:latin typeface="Bookman Old Style" pitchFamily="18" charset="0"/>
                  <a:cs typeface="Times New Roman" pitchFamily="18" charset="0"/>
                </a:rPr>
                <a:t>Садівництво</a:t>
              </a:r>
              <a:r>
                <a:rPr lang="uk-UA" sz="2400" dirty="0" smtClean="0">
                  <a:solidFill>
                    <a:srgbClr val="000000"/>
                  </a:solidFill>
                </a:rPr>
                <a:t> </a:t>
              </a:r>
              <a:r>
                <a:rPr lang="uk-UA" sz="2400" b="1" dirty="0">
                  <a:solidFill>
                    <a:srgbClr val="000000"/>
                  </a:solidFill>
                  <a:latin typeface="Bookman Old Style" pitchFamily="18" charset="0"/>
                  <a:cs typeface="Times New Roman" pitchFamily="18" charset="0"/>
                </a:rPr>
                <a:t>та</a:t>
              </a:r>
              <a:r>
                <a:rPr lang="uk-UA" sz="2400" dirty="0" smtClean="0">
                  <a:solidFill>
                    <a:srgbClr val="000000"/>
                  </a:solidFill>
                </a:rPr>
                <a:t> </a:t>
              </a:r>
              <a:r>
                <a:rPr lang="uk-UA" sz="2400" b="1" dirty="0">
                  <a:solidFill>
                    <a:srgbClr val="000000"/>
                  </a:solidFill>
                  <a:latin typeface="Bookman Old Style" pitchFamily="18" charset="0"/>
                  <a:cs typeface="Times New Roman" pitchFamily="18" charset="0"/>
                </a:rPr>
                <a:t>виноградарство</a:t>
              </a:r>
              <a:endParaRPr lang="en-US" sz="2400" b="1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endParaRPr>
            </a:p>
          </p:txBody>
        </p:sp>
        <p:sp>
          <p:nvSpPr>
            <p:cNvPr id="5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58" name="Group 22"/>
          <p:cNvGrpSpPr>
            <a:grpSpLocks/>
          </p:cNvGrpSpPr>
          <p:nvPr/>
        </p:nvGrpSpPr>
        <p:grpSpPr bwMode="auto">
          <a:xfrm>
            <a:off x="352449" y="4920738"/>
            <a:ext cx="4618038" cy="538163"/>
            <a:chOff x="1247" y="3241"/>
            <a:chExt cx="2909" cy="339"/>
          </a:xfrm>
        </p:grpSpPr>
        <p:sp>
          <p:nvSpPr>
            <p:cNvPr id="5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2716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Rectangle 24"/>
            <p:cNvSpPr>
              <a:spLocks noChangeArrowheads="1"/>
            </p:cNvSpPr>
            <p:nvPr/>
          </p:nvSpPr>
          <p:spPr bwMode="gray">
            <a:xfrm rot="3419336">
              <a:off x="1268" y="3230"/>
              <a:ext cx="266" cy="30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61" name="Text Box 25"/>
            <p:cNvSpPr txBox="1">
              <a:spLocks noChangeArrowheads="1"/>
            </p:cNvSpPr>
            <p:nvPr/>
          </p:nvSpPr>
          <p:spPr bwMode="gray">
            <a:xfrm>
              <a:off x="1697" y="3241"/>
              <a:ext cx="99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uk-UA" sz="2400" b="1" dirty="0" smtClean="0">
                  <a:solidFill>
                    <a:srgbClr val="000000"/>
                  </a:solidFill>
                  <a:latin typeface="Bookman Old Style" pitchFamily="18" charset="0"/>
                </a:rPr>
                <a:t>Біологія</a:t>
              </a:r>
              <a:endParaRPr lang="en-US" sz="2400" b="1" dirty="0">
                <a:solidFill>
                  <a:srgbClr val="000000"/>
                </a:solidFill>
                <a:latin typeface="Bookman Old Style" pitchFamily="18" charset="0"/>
              </a:endParaRPr>
            </a:p>
          </p:txBody>
        </p:sp>
        <p:sp>
          <p:nvSpPr>
            <p:cNvPr id="6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66" name="Text Box 25"/>
          <p:cNvSpPr txBox="1">
            <a:spLocks noChangeArrowheads="1"/>
          </p:cNvSpPr>
          <p:nvPr/>
        </p:nvSpPr>
        <p:spPr bwMode="gray">
          <a:xfrm>
            <a:off x="1073417" y="5565363"/>
            <a:ext cx="31630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0000"/>
                </a:solidFill>
                <a:latin typeface="Bookman Old Style" pitchFamily="18" charset="0"/>
              </a:rPr>
              <a:t>Науки про Землю</a:t>
            </a:r>
            <a:endParaRPr lang="en-US" sz="24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68" name="Line 8"/>
          <p:cNvSpPr>
            <a:spLocks noChangeShapeType="1"/>
          </p:cNvSpPr>
          <p:nvPr/>
        </p:nvSpPr>
        <p:spPr bwMode="gray">
          <a:xfrm flipV="1">
            <a:off x="658837" y="6083250"/>
            <a:ext cx="4313931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" name="Rectangle 9"/>
          <p:cNvSpPr>
            <a:spLocks noChangeArrowheads="1"/>
          </p:cNvSpPr>
          <p:nvPr/>
        </p:nvSpPr>
        <p:spPr bwMode="gray">
          <a:xfrm rot="3419336">
            <a:off x="348723" y="5623981"/>
            <a:ext cx="418099" cy="512672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  <a:contourClr>
              <a:srgbClr val="99CC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0" name="Text Box 11"/>
          <p:cNvSpPr txBox="1">
            <a:spLocks noChangeArrowheads="1"/>
          </p:cNvSpPr>
          <p:nvPr/>
        </p:nvSpPr>
        <p:spPr bwMode="gray">
          <a:xfrm>
            <a:off x="434107" y="5641238"/>
            <a:ext cx="3658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FFFFFF"/>
                </a:solidFill>
              </a:rPr>
              <a:t>6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10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4669" y="523180"/>
            <a:ext cx="54364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ФАКУЛЬТЕТ ЛІСОВОГО І САДОВО-ПАРКОВОГО ГОСПОДАРСТВА</a:t>
            </a:r>
            <a:endParaRPr lang="uk-UA" sz="2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1" y="229444"/>
            <a:ext cx="1800582" cy="1972469"/>
          </a:xfrm>
          <a:prstGeom prst="rect">
            <a:avLst/>
          </a:prstGeom>
        </p:spPr>
      </p:pic>
      <p:pic>
        <p:nvPicPr>
          <p:cNvPr id="21" name="Picture 4" descr="C:\Users\work\Desktop\2-29-200x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395" y="-11038"/>
            <a:ext cx="2543605" cy="19077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"/>
          <p:cNvGrpSpPr>
            <a:grpSpLocks/>
          </p:cNvGrpSpPr>
          <p:nvPr/>
        </p:nvGrpSpPr>
        <p:grpSpPr bwMode="auto">
          <a:xfrm>
            <a:off x="729867" y="2974111"/>
            <a:ext cx="7658103" cy="523875"/>
            <a:chOff x="1248" y="1412"/>
            <a:chExt cx="4824" cy="378"/>
          </a:xfrm>
        </p:grpSpPr>
        <p:sp>
          <p:nvSpPr>
            <p:cNvPr id="23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4632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5" name="Text Box 5"/>
            <p:cNvSpPr txBox="1">
              <a:spLocks noChangeArrowheads="1"/>
            </p:cNvSpPr>
            <p:nvPr/>
          </p:nvSpPr>
          <p:spPr bwMode="gray">
            <a:xfrm>
              <a:off x="1844" y="1412"/>
              <a:ext cx="382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800" b="1" dirty="0">
                  <a:solidFill>
                    <a:srgbClr val="000000"/>
                  </a:solidFill>
                  <a:latin typeface="Bookman Old Style" pitchFamily="18" charset="0"/>
                  <a:cs typeface="Times New Roman" pitchFamily="18" charset="0"/>
                </a:rPr>
                <a:t>Садово-паркове</a:t>
              </a:r>
              <a:r>
                <a:rPr lang="uk-UA" sz="2400" dirty="0">
                  <a:solidFill>
                    <a:srgbClr val="000000"/>
                  </a:solidFill>
                </a:rPr>
                <a:t> </a:t>
              </a:r>
              <a:r>
                <a:rPr lang="uk-UA" sz="2800" b="1" dirty="0">
                  <a:solidFill>
                    <a:srgbClr val="000000"/>
                  </a:solidFill>
                  <a:latin typeface="Bookman Old Style" pitchFamily="18" charset="0"/>
                  <a:cs typeface="Times New Roman" pitchFamily="18" charset="0"/>
                </a:rPr>
                <a:t>господарство</a:t>
              </a:r>
              <a:endParaRPr lang="en-US" sz="2800" b="1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endParaRPr>
            </a:p>
          </p:txBody>
        </p:sp>
        <p:sp>
          <p:nvSpPr>
            <p:cNvPr id="41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3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b="1" dirty="0">
                  <a:solidFill>
                    <a:srgbClr val="FFFFFF"/>
                  </a:solidFill>
                </a:rPr>
                <a:t>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2" name="Group 7"/>
          <p:cNvGrpSpPr>
            <a:grpSpLocks/>
          </p:cNvGrpSpPr>
          <p:nvPr/>
        </p:nvGrpSpPr>
        <p:grpSpPr bwMode="auto">
          <a:xfrm>
            <a:off x="812428" y="2225073"/>
            <a:ext cx="7575550" cy="593726"/>
            <a:chOff x="1248" y="2023"/>
            <a:chExt cx="4772" cy="374"/>
          </a:xfrm>
        </p:grpSpPr>
        <p:sp>
          <p:nvSpPr>
            <p:cNvPr id="43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4580" cy="17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45" name="Text Box 10"/>
            <p:cNvSpPr txBox="1">
              <a:spLocks noChangeArrowheads="1"/>
            </p:cNvSpPr>
            <p:nvPr/>
          </p:nvSpPr>
          <p:spPr bwMode="gray">
            <a:xfrm>
              <a:off x="1799" y="2023"/>
              <a:ext cx="265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800" b="1" dirty="0" smtClean="0">
                  <a:solidFill>
                    <a:srgbClr val="000000"/>
                  </a:solidFill>
                  <a:latin typeface="Bookman Old Style" pitchFamily="18" charset="0"/>
                  <a:cs typeface="Times New Roman" pitchFamily="18" charset="0"/>
                </a:rPr>
                <a:t>Лісов</a:t>
              </a:r>
              <a:r>
                <a:rPr lang="uk-UA" sz="2800" b="1" dirty="0">
                  <a:solidFill>
                    <a:srgbClr val="000000"/>
                  </a:solidFill>
                  <a:latin typeface="Bookman Old Style" pitchFamily="18" charset="0"/>
                  <a:cs typeface="Times New Roman" pitchFamily="18" charset="0"/>
                </a:rPr>
                <a:t>е</a:t>
              </a:r>
              <a:r>
                <a:rPr lang="uk-UA" sz="2400" dirty="0" smtClean="0">
                  <a:solidFill>
                    <a:srgbClr val="000000"/>
                  </a:solidFill>
                </a:rPr>
                <a:t> </a:t>
              </a:r>
              <a:r>
                <a:rPr lang="uk-UA" sz="2800" b="1" dirty="0">
                  <a:solidFill>
                    <a:srgbClr val="000000"/>
                  </a:solidFill>
                  <a:latin typeface="Bookman Old Style" pitchFamily="18" charset="0"/>
                  <a:cs typeface="Times New Roman" pitchFamily="18" charset="0"/>
                </a:rPr>
                <a:t>господарство</a:t>
              </a:r>
              <a:endParaRPr lang="en-US" sz="2800" b="1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endParaRPr>
            </a:p>
          </p:txBody>
        </p:sp>
        <p:sp>
          <p:nvSpPr>
            <p:cNvPr id="4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53" name="Group 17"/>
          <p:cNvGrpSpPr>
            <a:grpSpLocks/>
          </p:cNvGrpSpPr>
          <p:nvPr/>
        </p:nvGrpSpPr>
        <p:grpSpPr bwMode="auto">
          <a:xfrm>
            <a:off x="818777" y="3612235"/>
            <a:ext cx="7575550" cy="597998"/>
            <a:chOff x="1248" y="3169"/>
            <a:chExt cx="4772" cy="410"/>
          </a:xfrm>
        </p:grpSpPr>
        <p:sp>
          <p:nvSpPr>
            <p:cNvPr id="5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4579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56" name="Text Box 20"/>
            <p:cNvSpPr txBox="1">
              <a:spLocks noChangeArrowheads="1"/>
            </p:cNvSpPr>
            <p:nvPr/>
          </p:nvSpPr>
          <p:spPr bwMode="gray">
            <a:xfrm>
              <a:off x="1811" y="3169"/>
              <a:ext cx="307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800" b="1" dirty="0">
                  <a:solidFill>
                    <a:srgbClr val="000000"/>
                  </a:solidFill>
                  <a:latin typeface="Bookman Old Style" pitchFamily="18" charset="0"/>
                  <a:cs typeface="Times New Roman" pitchFamily="18" charset="0"/>
                </a:rPr>
                <a:t>Геодезія</a:t>
              </a:r>
              <a:r>
                <a:rPr lang="uk-UA" sz="2400" dirty="0" smtClean="0">
                  <a:solidFill>
                    <a:srgbClr val="000000"/>
                  </a:solidFill>
                </a:rPr>
                <a:t> </a:t>
              </a:r>
              <a:r>
                <a:rPr lang="uk-UA" sz="2800" b="1" dirty="0">
                  <a:solidFill>
                    <a:srgbClr val="000000"/>
                  </a:solidFill>
                  <a:latin typeface="Bookman Old Style" pitchFamily="18" charset="0"/>
                  <a:cs typeface="Times New Roman" pitchFamily="18" charset="0"/>
                </a:rPr>
                <a:t>та</a:t>
              </a:r>
              <a:r>
                <a:rPr lang="uk-UA" sz="2400" dirty="0" smtClean="0">
                  <a:solidFill>
                    <a:srgbClr val="000000"/>
                  </a:solidFill>
                </a:rPr>
                <a:t> </a:t>
              </a:r>
              <a:r>
                <a:rPr lang="uk-UA" sz="2800" b="1" dirty="0">
                  <a:solidFill>
                    <a:srgbClr val="000000"/>
                  </a:solidFill>
                  <a:latin typeface="Bookman Old Style" pitchFamily="18" charset="0"/>
                  <a:cs typeface="Times New Roman" pitchFamily="18" charset="0"/>
                </a:rPr>
                <a:t>землеустрій</a:t>
              </a:r>
              <a:endParaRPr lang="en-US" sz="2800" b="1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endParaRPr>
            </a:p>
          </p:txBody>
        </p:sp>
        <p:sp>
          <p:nvSpPr>
            <p:cNvPr id="5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pic>
        <p:nvPicPr>
          <p:cNvPr id="3075" name="Picture 3" descr="D:\1 Кравченко\Реклама\База фото\1200x800-snimok2.016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7"/>
          <a:stretch/>
        </p:blipFill>
        <p:spPr bwMode="auto">
          <a:xfrm>
            <a:off x="4780476" y="4335884"/>
            <a:ext cx="3873295" cy="2522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1 Кравченко\Реклама\База фото\DSC_12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7" y="4386567"/>
            <a:ext cx="3718670" cy="2475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50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ork\Desktop\1200x800-img_0457.95f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9" r="13617"/>
          <a:stretch/>
        </p:blipFill>
        <p:spPr bwMode="auto">
          <a:xfrm>
            <a:off x="5431897" y="3204605"/>
            <a:ext cx="3735553" cy="3626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38112" y="757223"/>
            <a:ext cx="5436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ФАКУЛЬТЕТ ЕКОНОМІКИ</a:t>
            </a:r>
          </a:p>
          <a:p>
            <a:r>
              <a:rPr lang="uk-UA" sz="2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І ПІДПРИЄМНИЦТВА</a:t>
            </a:r>
            <a:endParaRPr lang="uk-UA" sz="2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21" name="Picture 4" descr="C:\Users\work\Desktop\2-29-200x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395" y="-11038"/>
            <a:ext cx="2543605" cy="19077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"/>
          <p:cNvGrpSpPr>
            <a:grpSpLocks/>
          </p:cNvGrpSpPr>
          <p:nvPr/>
        </p:nvGrpSpPr>
        <p:grpSpPr bwMode="auto">
          <a:xfrm>
            <a:off x="389557" y="2856941"/>
            <a:ext cx="6583364" cy="2228851"/>
            <a:chOff x="1248" y="338"/>
            <a:chExt cx="4147" cy="1404"/>
          </a:xfrm>
        </p:grpSpPr>
        <p:sp>
          <p:nvSpPr>
            <p:cNvPr id="23" name="Line 3"/>
            <p:cNvSpPr>
              <a:spLocks noChangeShapeType="1"/>
            </p:cNvSpPr>
            <p:nvPr/>
          </p:nvSpPr>
          <p:spPr bwMode="gray">
            <a:xfrm flipV="1">
              <a:off x="1440" y="1742"/>
              <a:ext cx="2901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Rectangle 4"/>
            <p:cNvSpPr>
              <a:spLocks noChangeArrowheads="1"/>
            </p:cNvSpPr>
            <p:nvPr/>
          </p:nvSpPr>
          <p:spPr bwMode="gray">
            <a:xfrm rot="3419336">
              <a:off x="1261" y="1362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5" name="Text Box 5"/>
            <p:cNvSpPr txBox="1">
              <a:spLocks noChangeArrowheads="1"/>
            </p:cNvSpPr>
            <p:nvPr/>
          </p:nvSpPr>
          <p:spPr bwMode="gray">
            <a:xfrm>
              <a:off x="1744" y="338"/>
              <a:ext cx="365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800" b="1" dirty="0">
                  <a:solidFill>
                    <a:srgbClr val="000000"/>
                  </a:solidFill>
                  <a:latin typeface="Bookman Old Style" pitchFamily="18" charset="0"/>
                  <a:cs typeface="Times New Roman" pitchFamily="18" charset="0"/>
                </a:rPr>
                <a:t>Фінанси, банківська справа </a:t>
              </a:r>
              <a:endParaRPr lang="uk-UA" sz="2800" b="1" dirty="0" smtClean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endParaRPr>
            </a:p>
            <a:p>
              <a:pPr>
                <a:lnSpc>
                  <a:spcPts val="2400"/>
                </a:lnSpc>
              </a:pPr>
              <a:r>
                <a:rPr lang="uk-UA" sz="2800" b="1" dirty="0" smtClean="0">
                  <a:solidFill>
                    <a:srgbClr val="000000"/>
                  </a:solidFill>
                  <a:latin typeface="Bookman Old Style" pitchFamily="18" charset="0"/>
                  <a:cs typeface="Times New Roman" pitchFamily="18" charset="0"/>
                </a:rPr>
                <a:t>та </a:t>
              </a:r>
              <a:r>
                <a:rPr lang="uk-UA" sz="2800" b="1" dirty="0">
                  <a:solidFill>
                    <a:srgbClr val="000000"/>
                  </a:solidFill>
                  <a:latin typeface="Bookman Old Style" pitchFamily="18" charset="0"/>
                  <a:cs typeface="Times New Roman" pitchFamily="18" charset="0"/>
                </a:rPr>
                <a:t>страхування</a:t>
              </a:r>
              <a:endParaRPr lang="en-US" sz="2800" b="1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endParaRPr>
            </a:p>
          </p:txBody>
        </p:sp>
        <p:sp>
          <p:nvSpPr>
            <p:cNvPr id="41" name="Text Box 6"/>
            <p:cNvSpPr txBox="1">
              <a:spLocks noChangeArrowheads="1"/>
            </p:cNvSpPr>
            <p:nvPr/>
          </p:nvSpPr>
          <p:spPr bwMode="gray">
            <a:xfrm>
              <a:off x="1330" y="140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42" name="Group 7"/>
          <p:cNvGrpSpPr>
            <a:grpSpLocks/>
          </p:cNvGrpSpPr>
          <p:nvPr/>
        </p:nvGrpSpPr>
        <p:grpSpPr bwMode="auto">
          <a:xfrm>
            <a:off x="430795" y="2190277"/>
            <a:ext cx="7477130" cy="836613"/>
            <a:chOff x="1248" y="1870"/>
            <a:chExt cx="4710" cy="527"/>
          </a:xfrm>
        </p:grpSpPr>
        <p:sp>
          <p:nvSpPr>
            <p:cNvPr id="43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4518" cy="17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45" name="Text Box 10"/>
            <p:cNvSpPr txBox="1">
              <a:spLocks noChangeArrowheads="1"/>
            </p:cNvSpPr>
            <p:nvPr/>
          </p:nvSpPr>
          <p:spPr bwMode="gray">
            <a:xfrm>
              <a:off x="1767" y="1870"/>
              <a:ext cx="3855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lnSpc>
                  <a:spcPts val="2400"/>
                </a:lnSpc>
              </a:pPr>
              <a:r>
                <a:rPr lang="uk-UA" sz="2800" b="1" dirty="0">
                  <a:solidFill>
                    <a:srgbClr val="000000"/>
                  </a:solidFill>
                  <a:latin typeface="Bookman Old Style" pitchFamily="18" charset="0"/>
                  <a:cs typeface="Times New Roman" pitchFamily="18" charset="0"/>
                </a:rPr>
                <a:t>Підприємництво</a:t>
              </a:r>
              <a:r>
                <a:rPr lang="uk-UA" sz="2800" dirty="0" smtClean="0">
                  <a:solidFill>
                    <a:srgbClr val="000000"/>
                  </a:solidFill>
                </a:rPr>
                <a:t>, </a:t>
              </a:r>
              <a:r>
                <a:rPr lang="uk-UA" sz="2800" b="1" dirty="0">
                  <a:solidFill>
                    <a:srgbClr val="000000"/>
                  </a:solidFill>
                  <a:latin typeface="Bookman Old Style" pitchFamily="18" charset="0"/>
                  <a:cs typeface="Times New Roman" pitchFamily="18" charset="0"/>
                </a:rPr>
                <a:t>торгівля</a:t>
              </a:r>
              <a:r>
                <a:rPr lang="uk-UA" sz="2800" dirty="0" smtClean="0">
                  <a:solidFill>
                    <a:srgbClr val="000000"/>
                  </a:solidFill>
                </a:rPr>
                <a:t> </a:t>
              </a:r>
              <a:r>
                <a:rPr lang="uk-UA" sz="2800" b="1" dirty="0">
                  <a:solidFill>
                    <a:srgbClr val="000000"/>
                  </a:solidFill>
                  <a:latin typeface="Bookman Old Style" pitchFamily="18" charset="0"/>
                  <a:cs typeface="Times New Roman" pitchFamily="18" charset="0"/>
                </a:rPr>
                <a:t>та</a:t>
              </a:r>
              <a:r>
                <a:rPr lang="uk-UA" sz="2800" dirty="0" smtClean="0">
                  <a:solidFill>
                    <a:srgbClr val="000000"/>
                  </a:solidFill>
                </a:rPr>
                <a:t> </a:t>
              </a:r>
            </a:p>
            <a:p>
              <a:pPr algn="l"/>
              <a:r>
                <a:rPr lang="uk-UA" sz="2800" b="1" dirty="0" smtClean="0">
                  <a:solidFill>
                    <a:srgbClr val="000000"/>
                  </a:solidFill>
                  <a:latin typeface="Bookman Old Style" pitchFamily="18" charset="0"/>
                  <a:cs typeface="Times New Roman" pitchFamily="18" charset="0"/>
                </a:rPr>
                <a:t>біржова </a:t>
              </a:r>
              <a:r>
                <a:rPr lang="uk-UA" sz="2800" b="1" dirty="0">
                  <a:solidFill>
                    <a:srgbClr val="000000"/>
                  </a:solidFill>
                  <a:latin typeface="Bookman Old Style" pitchFamily="18" charset="0"/>
                  <a:cs typeface="Times New Roman" pitchFamily="18" charset="0"/>
                </a:rPr>
                <a:t>діяльність</a:t>
              </a:r>
              <a:endParaRPr lang="en-US" sz="2800" b="1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endParaRPr>
            </a:p>
          </p:txBody>
        </p:sp>
        <p:sp>
          <p:nvSpPr>
            <p:cNvPr id="4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48" name="Group 12"/>
          <p:cNvGrpSpPr>
            <a:grpSpLocks/>
          </p:cNvGrpSpPr>
          <p:nvPr/>
        </p:nvGrpSpPr>
        <p:grpSpPr bwMode="auto">
          <a:xfrm>
            <a:off x="424111" y="3130031"/>
            <a:ext cx="7469188" cy="2555878"/>
            <a:chOff x="1266" y="2679"/>
            <a:chExt cx="4705" cy="1610"/>
          </a:xfrm>
        </p:grpSpPr>
        <p:sp>
          <p:nvSpPr>
            <p:cNvPr id="49" name="Line 13"/>
            <p:cNvSpPr>
              <a:spLocks noChangeShapeType="1"/>
            </p:cNvSpPr>
            <p:nvPr/>
          </p:nvSpPr>
          <p:spPr bwMode="gray">
            <a:xfrm>
              <a:off x="1453" y="3030"/>
              <a:ext cx="4518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Rectangle 14"/>
            <p:cNvSpPr>
              <a:spLocks noChangeArrowheads="1"/>
            </p:cNvSpPr>
            <p:nvPr/>
          </p:nvSpPr>
          <p:spPr bwMode="gray">
            <a:xfrm rot="3419336">
              <a:off x="1279" y="2666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51" name="Text Box 15"/>
            <p:cNvSpPr txBox="1">
              <a:spLocks noChangeArrowheads="1"/>
            </p:cNvSpPr>
            <p:nvPr/>
          </p:nvSpPr>
          <p:spPr bwMode="gray">
            <a:xfrm>
              <a:off x="1800" y="3959"/>
              <a:ext cx="142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800" b="1" dirty="0">
                  <a:solidFill>
                    <a:srgbClr val="000000"/>
                  </a:solidFill>
                  <a:latin typeface="Bookman Old Style" pitchFamily="18" charset="0"/>
                  <a:cs typeface="Times New Roman" pitchFamily="18" charset="0"/>
                </a:rPr>
                <a:t>Економіка</a:t>
              </a:r>
              <a:endParaRPr lang="en-US" sz="2800" b="1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endParaRPr>
            </a:p>
          </p:txBody>
        </p:sp>
        <p:sp>
          <p:nvSpPr>
            <p:cNvPr id="52" name="Text Box 16"/>
            <p:cNvSpPr txBox="1">
              <a:spLocks noChangeArrowheads="1"/>
            </p:cNvSpPr>
            <p:nvPr/>
          </p:nvSpPr>
          <p:spPr bwMode="gray">
            <a:xfrm>
              <a:off x="1332" y="2700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53" name="Group 17"/>
          <p:cNvGrpSpPr>
            <a:grpSpLocks/>
          </p:cNvGrpSpPr>
          <p:nvPr/>
        </p:nvGrpSpPr>
        <p:grpSpPr bwMode="auto">
          <a:xfrm>
            <a:off x="380631" y="3803091"/>
            <a:ext cx="5761038" cy="576263"/>
            <a:chOff x="1248" y="3216"/>
            <a:chExt cx="3629" cy="363"/>
          </a:xfrm>
        </p:grpSpPr>
        <p:sp>
          <p:nvSpPr>
            <p:cNvPr id="5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436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56" name="Text Box 20"/>
            <p:cNvSpPr txBox="1">
              <a:spLocks noChangeArrowheads="1"/>
            </p:cNvSpPr>
            <p:nvPr/>
          </p:nvSpPr>
          <p:spPr bwMode="gray">
            <a:xfrm>
              <a:off x="1750" y="3216"/>
              <a:ext cx="293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800" b="1" dirty="0">
                  <a:solidFill>
                    <a:srgbClr val="000000"/>
                  </a:solidFill>
                  <a:latin typeface="Bookman Old Style" pitchFamily="18" charset="0"/>
                  <a:cs typeface="Times New Roman" pitchFamily="18" charset="0"/>
                </a:rPr>
                <a:t>Облік і оподаткування</a:t>
              </a:r>
              <a:endParaRPr lang="en-US" sz="2800" b="1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endParaRPr>
            </a:p>
          </p:txBody>
        </p:sp>
        <p:sp>
          <p:nvSpPr>
            <p:cNvPr id="5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58" name="Group 22"/>
          <p:cNvGrpSpPr>
            <a:grpSpLocks/>
          </p:cNvGrpSpPr>
          <p:nvPr/>
        </p:nvGrpSpPr>
        <p:grpSpPr bwMode="auto">
          <a:xfrm>
            <a:off x="424403" y="4519140"/>
            <a:ext cx="4902200" cy="1247775"/>
            <a:chOff x="1253" y="2703"/>
            <a:chExt cx="3088" cy="786"/>
          </a:xfrm>
        </p:grpSpPr>
        <p:sp>
          <p:nvSpPr>
            <p:cNvPr id="59" name="Line 23"/>
            <p:cNvSpPr>
              <a:spLocks noChangeShapeType="1"/>
            </p:cNvSpPr>
            <p:nvPr/>
          </p:nvSpPr>
          <p:spPr bwMode="gray">
            <a:xfrm flipV="1">
              <a:off x="1440" y="3489"/>
              <a:ext cx="2901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Rectangle 24"/>
            <p:cNvSpPr>
              <a:spLocks noChangeArrowheads="1"/>
            </p:cNvSpPr>
            <p:nvPr/>
          </p:nvSpPr>
          <p:spPr bwMode="gray">
            <a:xfrm rot="3419336">
              <a:off x="1266" y="3109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61" name="Text Box 25"/>
            <p:cNvSpPr txBox="1">
              <a:spLocks noChangeArrowheads="1"/>
            </p:cNvSpPr>
            <p:nvPr/>
          </p:nvSpPr>
          <p:spPr bwMode="gray">
            <a:xfrm>
              <a:off x="1783" y="2703"/>
              <a:ext cx="147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800" b="1" dirty="0">
                  <a:solidFill>
                    <a:srgbClr val="000000"/>
                  </a:solidFill>
                  <a:latin typeface="Bookman Old Style" pitchFamily="18" charset="0"/>
                  <a:cs typeface="Times New Roman" pitchFamily="18" charset="0"/>
                </a:rPr>
                <a:t>Маркетинг</a:t>
              </a:r>
              <a:endParaRPr lang="en-US" sz="2800" b="1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endParaRPr>
            </a:p>
          </p:txBody>
        </p:sp>
        <p:sp>
          <p:nvSpPr>
            <p:cNvPr id="62" name="Text Box 26"/>
            <p:cNvSpPr txBox="1">
              <a:spLocks noChangeArrowheads="1"/>
            </p:cNvSpPr>
            <p:nvPr/>
          </p:nvSpPr>
          <p:spPr bwMode="gray">
            <a:xfrm>
              <a:off x="1333" y="3129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35" name="Rectangle 9"/>
          <p:cNvSpPr>
            <a:spLocks noChangeArrowheads="1"/>
          </p:cNvSpPr>
          <p:nvPr/>
        </p:nvSpPr>
        <p:spPr bwMode="gray">
          <a:xfrm rot="3419336">
            <a:off x="462213" y="5849421"/>
            <a:ext cx="479425" cy="520700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  <a:contourClr>
              <a:srgbClr val="99CC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63" name="Group 22"/>
          <p:cNvGrpSpPr>
            <a:grpSpLocks/>
          </p:cNvGrpSpPr>
          <p:nvPr/>
        </p:nvGrpSpPr>
        <p:grpSpPr bwMode="auto">
          <a:xfrm>
            <a:off x="519361" y="5889075"/>
            <a:ext cx="4821238" cy="569914"/>
            <a:chOff x="1245" y="3147"/>
            <a:chExt cx="3037" cy="359"/>
          </a:xfrm>
        </p:grpSpPr>
        <p:sp>
          <p:nvSpPr>
            <p:cNvPr id="64" name="Line 23"/>
            <p:cNvSpPr>
              <a:spLocks noChangeShapeType="1"/>
            </p:cNvSpPr>
            <p:nvPr/>
          </p:nvSpPr>
          <p:spPr bwMode="gray">
            <a:xfrm flipV="1">
              <a:off x="1438" y="3502"/>
              <a:ext cx="2822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" name="Text Box 25"/>
            <p:cNvSpPr txBox="1">
              <a:spLocks noChangeArrowheads="1"/>
            </p:cNvSpPr>
            <p:nvPr/>
          </p:nvSpPr>
          <p:spPr bwMode="gray">
            <a:xfrm>
              <a:off x="1724" y="3176"/>
              <a:ext cx="255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800" b="1" dirty="0" err="1">
                  <a:solidFill>
                    <a:srgbClr val="000000"/>
                  </a:solidFill>
                  <a:latin typeface="Bookman Old Style" pitchFamily="18" charset="0"/>
                  <a:cs typeface="Times New Roman" pitchFamily="18" charset="0"/>
                </a:rPr>
                <a:t>Комп</a:t>
              </a:r>
              <a:r>
                <a:rPr lang="en-US" sz="2800" b="1" dirty="0">
                  <a:solidFill>
                    <a:srgbClr val="000000"/>
                  </a:solidFill>
                  <a:latin typeface="Bookman Old Style" pitchFamily="18" charset="0"/>
                  <a:cs typeface="Times New Roman" pitchFamily="18" charset="0"/>
                </a:rPr>
                <a:t>’</a:t>
              </a:r>
              <a:r>
                <a:rPr lang="uk-UA" sz="2800" b="1" dirty="0" err="1">
                  <a:solidFill>
                    <a:srgbClr val="000000"/>
                  </a:solidFill>
                  <a:latin typeface="Bookman Old Style" pitchFamily="18" charset="0"/>
                  <a:cs typeface="Times New Roman" pitchFamily="18" charset="0"/>
                </a:rPr>
                <a:t>ютерні</a:t>
              </a:r>
              <a:r>
                <a:rPr lang="uk-UA" sz="2800" b="1" dirty="0">
                  <a:solidFill>
                    <a:srgbClr val="000000"/>
                  </a:solidFill>
                  <a:latin typeface="Bookman Old Style" pitchFamily="18" charset="0"/>
                  <a:cs typeface="Times New Roman" pitchFamily="18" charset="0"/>
                </a:rPr>
                <a:t> науки</a:t>
              </a:r>
              <a:endParaRPr lang="en-US" sz="2800" b="1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endParaRPr>
            </a:p>
          </p:txBody>
        </p:sp>
        <p:sp>
          <p:nvSpPr>
            <p:cNvPr id="67" name="Text Box 26"/>
            <p:cNvSpPr txBox="1">
              <a:spLocks noChangeArrowheads="1"/>
            </p:cNvSpPr>
            <p:nvPr/>
          </p:nvSpPr>
          <p:spPr bwMode="gray">
            <a:xfrm>
              <a:off x="1245" y="3147"/>
              <a:ext cx="23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b="1" dirty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12" y="72449"/>
            <a:ext cx="1923490" cy="210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1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5034" y="575347"/>
            <a:ext cx="5436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ФАКУЛЬТЕТ МЕНЕДЖМЕНТУ</a:t>
            </a:r>
            <a:endParaRPr lang="uk-UA" sz="2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76" y="180255"/>
            <a:ext cx="1800582" cy="1972469"/>
          </a:xfrm>
          <a:prstGeom prst="rect">
            <a:avLst/>
          </a:prstGeom>
        </p:spPr>
      </p:pic>
      <p:pic>
        <p:nvPicPr>
          <p:cNvPr id="5122" name="Picture 2" descr="D:\1 Кравченко\Реклама\База фото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2722444"/>
            <a:ext cx="2933502" cy="3911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work\Desktop\2-29-200x1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395" y="-11038"/>
            <a:ext cx="2543605" cy="19077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"/>
          <p:cNvGrpSpPr>
            <a:grpSpLocks/>
          </p:cNvGrpSpPr>
          <p:nvPr/>
        </p:nvGrpSpPr>
        <p:grpSpPr bwMode="auto">
          <a:xfrm>
            <a:off x="557400" y="4351880"/>
            <a:ext cx="5659440" cy="652463"/>
            <a:chOff x="1248" y="1379"/>
            <a:chExt cx="3565" cy="411"/>
          </a:xfrm>
        </p:grpSpPr>
        <p:sp>
          <p:nvSpPr>
            <p:cNvPr id="23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373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5" name="Text Box 5"/>
            <p:cNvSpPr txBox="1">
              <a:spLocks noChangeArrowheads="1"/>
            </p:cNvSpPr>
            <p:nvPr/>
          </p:nvSpPr>
          <p:spPr bwMode="gray">
            <a:xfrm>
              <a:off x="1770" y="1379"/>
              <a:ext cx="103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800" b="1" dirty="0">
                  <a:solidFill>
                    <a:srgbClr val="000000"/>
                  </a:solidFill>
                  <a:latin typeface="Bookman Old Style" pitchFamily="18" charset="0"/>
                  <a:cs typeface="Times New Roman" pitchFamily="18" charset="0"/>
                </a:rPr>
                <a:t>Туризм</a:t>
              </a:r>
              <a:endParaRPr lang="en-US" sz="2800" b="1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endParaRPr>
            </a:p>
          </p:txBody>
        </p:sp>
        <p:sp>
          <p:nvSpPr>
            <p:cNvPr id="41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42" name="Group 7"/>
          <p:cNvGrpSpPr>
            <a:grpSpLocks/>
          </p:cNvGrpSpPr>
          <p:nvPr/>
        </p:nvGrpSpPr>
        <p:grpSpPr bwMode="auto">
          <a:xfrm>
            <a:off x="481200" y="2203973"/>
            <a:ext cx="5735641" cy="555625"/>
            <a:chOff x="1248" y="2030"/>
            <a:chExt cx="3613" cy="350"/>
          </a:xfrm>
        </p:grpSpPr>
        <p:sp>
          <p:nvSpPr>
            <p:cNvPr id="43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421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45" name="Text Box 10"/>
            <p:cNvSpPr txBox="1">
              <a:spLocks noChangeArrowheads="1"/>
            </p:cNvSpPr>
            <p:nvPr/>
          </p:nvSpPr>
          <p:spPr bwMode="gray">
            <a:xfrm>
              <a:off x="1758" y="2044"/>
              <a:ext cx="173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800" b="1" dirty="0">
                  <a:solidFill>
                    <a:srgbClr val="000000"/>
                  </a:solidFill>
                  <a:latin typeface="Bookman Old Style" pitchFamily="18" charset="0"/>
                  <a:cs typeface="Times New Roman" pitchFamily="18" charset="0"/>
                </a:rPr>
                <a:t>Менеджмент</a:t>
              </a:r>
              <a:endParaRPr lang="en-US" sz="2800" b="1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endParaRPr>
            </a:p>
          </p:txBody>
        </p:sp>
        <p:sp>
          <p:nvSpPr>
            <p:cNvPr id="4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48" name="Group 12"/>
          <p:cNvGrpSpPr>
            <a:grpSpLocks/>
          </p:cNvGrpSpPr>
          <p:nvPr/>
        </p:nvGrpSpPr>
        <p:grpSpPr bwMode="auto">
          <a:xfrm>
            <a:off x="468835" y="2807728"/>
            <a:ext cx="5735638" cy="769938"/>
            <a:chOff x="1248" y="2505"/>
            <a:chExt cx="3613" cy="485"/>
          </a:xfrm>
        </p:grpSpPr>
        <p:sp>
          <p:nvSpPr>
            <p:cNvPr id="4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421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51" name="Text Box 15"/>
            <p:cNvSpPr txBox="1">
              <a:spLocks noChangeArrowheads="1"/>
            </p:cNvSpPr>
            <p:nvPr/>
          </p:nvSpPr>
          <p:spPr bwMode="gray">
            <a:xfrm>
              <a:off x="1791" y="2505"/>
              <a:ext cx="307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lnSpc>
                  <a:spcPts val="2400"/>
                </a:lnSpc>
              </a:pPr>
              <a:r>
                <a:rPr lang="uk-UA" sz="2800" b="1" dirty="0">
                  <a:solidFill>
                    <a:srgbClr val="000000"/>
                  </a:solidFill>
                  <a:latin typeface="Bookman Old Style" pitchFamily="18" charset="0"/>
                  <a:cs typeface="Times New Roman" pitchFamily="18" charset="0"/>
                </a:rPr>
                <a:t>Публічну управління </a:t>
              </a:r>
              <a:r>
                <a:rPr lang="uk-UA" sz="2800" b="1" dirty="0" smtClean="0">
                  <a:solidFill>
                    <a:srgbClr val="000000"/>
                  </a:solidFill>
                  <a:latin typeface="Bookman Old Style" pitchFamily="18" charset="0"/>
                  <a:cs typeface="Times New Roman" pitchFamily="18" charset="0"/>
                </a:rPr>
                <a:t>та</a:t>
              </a:r>
            </a:p>
            <a:p>
              <a:pPr algn="l">
                <a:lnSpc>
                  <a:spcPts val="2400"/>
                </a:lnSpc>
              </a:pPr>
              <a:r>
                <a:rPr lang="uk-UA" sz="2800" b="1" dirty="0" smtClean="0">
                  <a:solidFill>
                    <a:srgbClr val="000000"/>
                  </a:solidFill>
                  <a:latin typeface="Bookman Old Style" pitchFamily="18" charset="0"/>
                  <a:cs typeface="Times New Roman" pitchFamily="18" charset="0"/>
                </a:rPr>
                <a:t>адміністрування</a:t>
              </a:r>
              <a:endParaRPr lang="en-US" sz="2800" b="1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endParaRPr>
            </a:p>
          </p:txBody>
        </p:sp>
        <p:sp>
          <p:nvSpPr>
            <p:cNvPr id="5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53" name="Group 17"/>
          <p:cNvGrpSpPr>
            <a:grpSpLocks/>
          </p:cNvGrpSpPr>
          <p:nvPr/>
        </p:nvGrpSpPr>
        <p:grpSpPr bwMode="auto">
          <a:xfrm>
            <a:off x="546290" y="3515313"/>
            <a:ext cx="5670550" cy="830263"/>
            <a:chOff x="1248" y="3086"/>
            <a:chExt cx="3572" cy="523"/>
          </a:xfrm>
        </p:grpSpPr>
        <p:sp>
          <p:nvSpPr>
            <p:cNvPr id="54" name="Line 18"/>
            <p:cNvSpPr>
              <a:spLocks noChangeShapeType="1"/>
            </p:cNvSpPr>
            <p:nvPr/>
          </p:nvSpPr>
          <p:spPr bwMode="gray">
            <a:xfrm flipV="1">
              <a:off x="1441" y="3579"/>
              <a:ext cx="3379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56" name="Text Box 20"/>
            <p:cNvSpPr txBox="1">
              <a:spLocks noChangeArrowheads="1"/>
            </p:cNvSpPr>
            <p:nvPr/>
          </p:nvSpPr>
          <p:spPr bwMode="gray">
            <a:xfrm>
              <a:off x="1777" y="3086"/>
              <a:ext cx="275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800" b="1" dirty="0" smtClean="0">
                  <a:solidFill>
                    <a:srgbClr val="000000"/>
                  </a:solidFill>
                  <a:latin typeface="Bookman Old Style" pitchFamily="18" charset="0"/>
                  <a:cs typeface="Times New Roman" pitchFamily="18" charset="0"/>
                </a:rPr>
                <a:t>Готельно-ресторанна</a:t>
              </a:r>
              <a:endParaRPr lang="en-US" sz="2800" b="1" dirty="0" smtClean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endParaRPr>
            </a:p>
            <a:p>
              <a:pPr algn="l">
                <a:lnSpc>
                  <a:spcPts val="2400"/>
                </a:lnSpc>
              </a:pPr>
              <a:r>
                <a:rPr lang="uk-UA" sz="2800" b="1" dirty="0" smtClean="0">
                  <a:solidFill>
                    <a:srgbClr val="000000"/>
                  </a:solidFill>
                  <a:latin typeface="Bookman Old Style" pitchFamily="18" charset="0"/>
                  <a:cs typeface="Times New Roman" pitchFamily="18" charset="0"/>
                </a:rPr>
                <a:t>справа</a:t>
              </a:r>
              <a:endParaRPr lang="en-US" sz="2800" b="1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endParaRPr>
            </a:p>
          </p:txBody>
        </p:sp>
        <p:sp>
          <p:nvSpPr>
            <p:cNvPr id="5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58" name="Group 22"/>
          <p:cNvGrpSpPr>
            <a:grpSpLocks/>
          </p:cNvGrpSpPr>
          <p:nvPr/>
        </p:nvGrpSpPr>
        <p:grpSpPr bwMode="auto">
          <a:xfrm>
            <a:off x="557402" y="5124915"/>
            <a:ext cx="5659438" cy="600076"/>
            <a:chOff x="1248" y="3202"/>
            <a:chExt cx="3565" cy="378"/>
          </a:xfrm>
        </p:grpSpPr>
        <p:sp>
          <p:nvSpPr>
            <p:cNvPr id="5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373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61" name="Text Box 25"/>
            <p:cNvSpPr txBox="1">
              <a:spLocks noChangeArrowheads="1"/>
            </p:cNvSpPr>
            <p:nvPr/>
          </p:nvSpPr>
          <p:spPr bwMode="gray">
            <a:xfrm>
              <a:off x="1829" y="3202"/>
              <a:ext cx="130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uk-UA" sz="2800" b="1" dirty="0">
                  <a:solidFill>
                    <a:srgbClr val="000000"/>
                  </a:solidFill>
                  <a:latin typeface="Bookman Old Style" pitchFamily="18" charset="0"/>
                  <a:cs typeface="Times New Roman" pitchFamily="18" charset="0"/>
                </a:rPr>
                <a:t>Філологія</a:t>
              </a:r>
              <a:endParaRPr lang="en-US" sz="2800" b="1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endParaRPr>
            </a:p>
          </p:txBody>
        </p:sp>
        <p:sp>
          <p:nvSpPr>
            <p:cNvPr id="6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5</a:t>
              </a:r>
            </a:p>
          </p:txBody>
        </p:sp>
      </p:grpSp>
      <p:grpSp>
        <p:nvGrpSpPr>
          <p:cNvPr id="63" name="Group 22"/>
          <p:cNvGrpSpPr>
            <a:grpSpLocks/>
          </p:cNvGrpSpPr>
          <p:nvPr/>
        </p:nvGrpSpPr>
        <p:grpSpPr bwMode="auto">
          <a:xfrm>
            <a:off x="885825" y="5786772"/>
            <a:ext cx="5305425" cy="636588"/>
            <a:chOff x="1440" y="3209"/>
            <a:chExt cx="3342" cy="401"/>
          </a:xfrm>
        </p:grpSpPr>
        <p:sp>
          <p:nvSpPr>
            <p:cNvPr id="64" name="Line 23"/>
            <p:cNvSpPr>
              <a:spLocks noChangeShapeType="1"/>
            </p:cNvSpPr>
            <p:nvPr/>
          </p:nvSpPr>
          <p:spPr bwMode="gray">
            <a:xfrm>
              <a:off x="1440" y="3610"/>
              <a:ext cx="3342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" name="Text Box 25"/>
            <p:cNvSpPr txBox="1">
              <a:spLocks noChangeArrowheads="1"/>
            </p:cNvSpPr>
            <p:nvPr/>
          </p:nvSpPr>
          <p:spPr bwMode="gray">
            <a:xfrm>
              <a:off x="1814" y="3209"/>
              <a:ext cx="86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800" b="1" dirty="0">
                  <a:solidFill>
                    <a:srgbClr val="000000"/>
                  </a:solidFill>
                  <a:latin typeface="Bookman Old Style" pitchFamily="18" charset="0"/>
                  <a:cs typeface="Times New Roman" pitchFamily="18" charset="0"/>
                </a:rPr>
                <a:t>Право</a:t>
              </a:r>
              <a:endParaRPr lang="en-US" sz="2800" b="1" dirty="0">
                <a:solidFill>
                  <a:srgbClr val="000000"/>
                </a:solidFill>
                <a:latin typeface="Bookman Old Style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Rectangle 9"/>
          <p:cNvSpPr>
            <a:spLocks noChangeArrowheads="1"/>
          </p:cNvSpPr>
          <p:nvPr/>
        </p:nvSpPr>
        <p:spPr bwMode="gray">
          <a:xfrm rot="3419336">
            <a:off x="552450" y="5853443"/>
            <a:ext cx="479425" cy="520700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  <a:contourClr>
              <a:srgbClr val="99CC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gray">
          <a:xfrm>
            <a:off x="649621" y="5885193"/>
            <a:ext cx="3658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6757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3626" y="1481167"/>
            <a:ext cx="694604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ln w="11430"/>
                <a:solidFill>
                  <a:srgbClr val="FF0000"/>
                </a:solidFill>
                <a:effectLst>
                  <a:glow rad="228600">
                    <a:srgbClr val="ECECEC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Диплом державного та міжнародного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ln w="11430"/>
                <a:solidFill>
                  <a:srgbClr val="FF0000"/>
                </a:solidFill>
                <a:effectLst>
                  <a:glow rad="228600">
                    <a:srgbClr val="ECECEC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зразка</a:t>
            </a:r>
            <a:endParaRPr lang="uk-UA" sz="2800" b="1" dirty="0">
              <a:ln w="11430"/>
              <a:solidFill>
                <a:srgbClr val="FF0000"/>
              </a:solidFill>
              <a:effectLst>
                <a:glow rad="228600">
                  <a:srgbClr val="ECECEC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7" y="116632"/>
            <a:ext cx="1800582" cy="1972469"/>
          </a:xfrm>
          <a:prstGeom prst="rect">
            <a:avLst/>
          </a:prstGeom>
        </p:spPr>
      </p:pic>
      <p:pic>
        <p:nvPicPr>
          <p:cNvPr id="4" name="Picture 4" descr="C:\Users\work\Desktop\2-29-200x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395" y="-11038"/>
            <a:ext cx="2543605" cy="19077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244205"/>
            <a:ext cx="5448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ПЕРЕВАГИ</a:t>
            </a:r>
          </a:p>
          <a:p>
            <a:pPr algn="ctr"/>
            <a:r>
              <a:rPr lang="uk-UA" sz="2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УНІВЕРСИТЕТУ </a:t>
            </a:r>
            <a:endParaRPr lang="uk-UA" sz="2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025538"/>
            <a:ext cx="2706806" cy="187220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247908" y="5380522"/>
            <a:ext cx="494532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ln w="11430"/>
                <a:solidFill>
                  <a:srgbClr val="FF0000"/>
                </a:solidFill>
                <a:effectLst>
                  <a:glow rad="228600">
                    <a:srgbClr val="ECECEC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</a:rPr>
              <a:t>Паралельна вища освіта</a:t>
            </a:r>
            <a:endParaRPr lang="uk-UA" sz="2800" b="1" dirty="0">
              <a:ln w="11430"/>
              <a:solidFill>
                <a:srgbClr val="FF0000"/>
              </a:solidFill>
              <a:effectLst>
                <a:glow rad="228600">
                  <a:srgbClr val="ECECEC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2050" name="Picture 2" descr="C:\Users\work\Desktop\База фото\1200x800-dsc_1576.95f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812" y="3897746"/>
            <a:ext cx="4177478" cy="27873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ork\Desktop\База фото\1200x800-dsc_1238.95f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07" y="2457405"/>
            <a:ext cx="4648917" cy="293562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58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1041</TotalTime>
  <Words>297</Words>
  <Application>Microsoft Office PowerPoint</Application>
  <PresentationFormat>Экран (4:3)</PresentationFormat>
  <Paragraphs>140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Ума       нський ніціональний університет садівництва</dc:title>
  <dc:creator>work</dc:creator>
  <cp:lastModifiedBy>TEST</cp:lastModifiedBy>
  <cp:revision>93</cp:revision>
  <dcterms:created xsi:type="dcterms:W3CDTF">2019-03-13T08:32:49Z</dcterms:created>
  <dcterms:modified xsi:type="dcterms:W3CDTF">2019-09-25T07:58:48Z</dcterms:modified>
</cp:coreProperties>
</file>